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72" autoAdjust="0"/>
  </p:normalViewPr>
  <p:slideViewPr>
    <p:cSldViewPr>
      <p:cViewPr varScale="1">
        <p:scale>
          <a:sx n="77" d="100"/>
          <a:sy n="77" d="100"/>
        </p:scale>
        <p:origin x="-102" y="-7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E35900BE-08F3-4658-BE1F-7AF6B6AAFE82}" type="datetimeFigureOut">
              <a:rPr lang="en-US" smtClean="0"/>
              <a:t>5/31/2010</a:t>
            </a:fld>
            <a:endParaRPr lang="en-US"/>
          </a:p>
        </p:txBody>
      </p:sp>
      <p:sp>
        <p:nvSpPr>
          <p:cNvPr id="16" name="Slide Number Placeholder 15"/>
          <p:cNvSpPr>
            <a:spLocks noGrp="1"/>
          </p:cNvSpPr>
          <p:nvPr>
            <p:ph type="sldNum" sz="quarter" idx="11"/>
          </p:nvPr>
        </p:nvSpPr>
        <p:spPr/>
        <p:txBody>
          <a:bodyPr/>
          <a:lstStyle/>
          <a:p>
            <a:fld id="{3336209A-AC00-4516-87CF-EE40B64B9ECC}"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5900BE-08F3-4658-BE1F-7AF6B6AAFE82}" type="datetimeFigureOut">
              <a:rPr lang="en-US" smtClean="0"/>
              <a:t>5/31/2010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36209A-AC00-4516-87CF-EE40B64B9E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5900BE-08F3-4658-BE1F-7AF6B6AAFE82}" type="datetimeFigureOut">
              <a:rPr lang="en-US" smtClean="0"/>
              <a:t>5/31/2010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36209A-AC00-4516-87CF-EE40B64B9E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E35900BE-08F3-4658-BE1F-7AF6B6AAFE82}" type="datetimeFigureOut">
              <a:rPr lang="en-US" smtClean="0"/>
              <a:t>5/31/2010</a:t>
            </a:fld>
            <a:endParaRPr lang="en-US"/>
          </a:p>
        </p:txBody>
      </p:sp>
      <p:sp>
        <p:nvSpPr>
          <p:cNvPr id="15" name="Slide Number Placeholder 14"/>
          <p:cNvSpPr>
            <a:spLocks noGrp="1"/>
          </p:cNvSpPr>
          <p:nvPr>
            <p:ph type="sldNum" sz="quarter" idx="15"/>
          </p:nvPr>
        </p:nvSpPr>
        <p:spPr/>
        <p:txBody>
          <a:bodyPr/>
          <a:lstStyle>
            <a:lvl1pPr algn="ctr">
              <a:defRPr/>
            </a:lvl1pPr>
          </a:lstStyle>
          <a:p>
            <a:fld id="{3336209A-AC00-4516-87CF-EE40B64B9ECC}"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5900BE-08F3-4658-BE1F-7AF6B6AAFE82}" type="datetimeFigureOut">
              <a:rPr lang="en-US" smtClean="0"/>
              <a:t>5/31/2010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36209A-AC00-4516-87CF-EE40B64B9ECC}"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35900BE-08F3-4658-BE1F-7AF6B6AAFE82}" type="datetimeFigureOut">
              <a:rPr lang="en-US" smtClean="0"/>
              <a:t>5/31/2010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36209A-AC00-4516-87CF-EE40B64B9ECC}"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336209A-AC00-4516-87CF-EE40B64B9ECC}"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E35900BE-08F3-4658-BE1F-7AF6B6AAFE82}" type="datetimeFigureOut">
              <a:rPr lang="en-US" smtClean="0"/>
              <a:t>5/31/2010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35900BE-08F3-4658-BE1F-7AF6B6AAFE82}" type="datetimeFigureOut">
              <a:rPr lang="en-US" smtClean="0"/>
              <a:t>5/31/2010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36209A-AC00-4516-87CF-EE40B64B9ECC}"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900BE-08F3-4658-BE1F-7AF6B6AAFE82}" type="datetimeFigureOut">
              <a:rPr lang="en-US" smtClean="0"/>
              <a:t>5/31/2010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36209A-AC00-4516-87CF-EE40B64B9E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E35900BE-08F3-4658-BE1F-7AF6B6AAFE82}" type="datetimeFigureOut">
              <a:rPr lang="en-US" smtClean="0"/>
              <a:t>5/31/2010</a:t>
            </a:fld>
            <a:endParaRPr lang="en-US"/>
          </a:p>
        </p:txBody>
      </p:sp>
      <p:sp>
        <p:nvSpPr>
          <p:cNvPr id="9" name="Slide Number Placeholder 8"/>
          <p:cNvSpPr>
            <a:spLocks noGrp="1"/>
          </p:cNvSpPr>
          <p:nvPr>
            <p:ph type="sldNum" sz="quarter" idx="15"/>
          </p:nvPr>
        </p:nvSpPr>
        <p:spPr/>
        <p:txBody>
          <a:bodyPr/>
          <a:lstStyle/>
          <a:p>
            <a:fld id="{3336209A-AC00-4516-87CF-EE40B64B9ECC}"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E35900BE-08F3-4658-BE1F-7AF6B6AAFE82}" type="datetimeFigureOut">
              <a:rPr lang="en-US" smtClean="0"/>
              <a:t>5/31/2010</a:t>
            </a:fld>
            <a:endParaRPr lang="en-US"/>
          </a:p>
        </p:txBody>
      </p:sp>
      <p:sp>
        <p:nvSpPr>
          <p:cNvPr id="9" name="Slide Number Placeholder 8"/>
          <p:cNvSpPr>
            <a:spLocks noGrp="1"/>
          </p:cNvSpPr>
          <p:nvPr>
            <p:ph type="sldNum" sz="quarter" idx="11"/>
          </p:nvPr>
        </p:nvSpPr>
        <p:spPr/>
        <p:txBody>
          <a:bodyPr/>
          <a:lstStyle/>
          <a:p>
            <a:fld id="{3336209A-AC00-4516-87CF-EE40B64B9EC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35900BE-08F3-4658-BE1F-7AF6B6AAFE82}" type="datetimeFigureOut">
              <a:rPr lang="en-US" smtClean="0"/>
              <a:t>5/31/2010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336209A-AC00-4516-87CF-EE40B64B9ECC}"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4876800"/>
            <a:ext cx="8305800" cy="1143000"/>
          </a:xfrm>
        </p:spPr>
        <p:txBody>
          <a:bodyPr/>
          <a:lstStyle/>
          <a:p>
            <a:r>
              <a:rPr lang="en-US" dirty="0" smtClean="0"/>
              <a:t>William Angelette</a:t>
            </a:r>
            <a:endParaRPr lang="en-US" dirty="0"/>
          </a:p>
        </p:txBody>
      </p:sp>
      <p:sp>
        <p:nvSpPr>
          <p:cNvPr id="2" name="Title 1"/>
          <p:cNvSpPr>
            <a:spLocks noGrp="1"/>
          </p:cNvSpPr>
          <p:nvPr>
            <p:ph type="ctrTitle"/>
          </p:nvPr>
        </p:nvSpPr>
        <p:spPr>
          <a:xfrm>
            <a:off x="457200" y="304800"/>
            <a:ext cx="8305800" cy="3962400"/>
          </a:xfrm>
        </p:spPr>
        <p:txBody>
          <a:bodyPr>
            <a:scene3d>
              <a:camera prst="orthographicFront"/>
              <a:lightRig rig="threePt" dir="t"/>
            </a:scene3d>
            <a:sp3d extrusionH="57150" contourW="12700">
              <a:bevelT w="38100" h="38100"/>
              <a:contourClr>
                <a:schemeClr val="accent5">
                  <a:lumMod val="60000"/>
                  <a:lumOff val="40000"/>
                </a:schemeClr>
              </a:contourClr>
            </a:sp3d>
          </a:bodyPr>
          <a:lstStyle/>
          <a:p>
            <a:r>
              <a:rPr lang="en-US" b="1" dirty="0" smtClean="0"/>
              <a:t>Drawing the line: </a:t>
            </a:r>
            <a:r>
              <a:rPr lang="en-US" dirty="0" smtClean="0"/>
              <a:t/>
            </a:r>
            <a:br>
              <a:rPr lang="en-US" dirty="0" smtClean="0"/>
            </a:br>
            <a:r>
              <a:rPr lang="en-US" b="1" dirty="0" smtClean="0"/>
              <a:t> </a:t>
            </a:r>
            <a:r>
              <a:rPr lang="en-US" dirty="0" smtClean="0"/>
              <a:t/>
            </a:r>
            <a:br>
              <a:rPr lang="en-US" dirty="0" smtClean="0"/>
            </a:br>
            <a:r>
              <a:rPr lang="en-US" b="1" dirty="0" smtClean="0"/>
              <a:t>Rational Cognitive Therapy, Information, and </a:t>
            </a:r>
            <a:r>
              <a:rPr lang="en-US" b="1" dirty="0" smtClean="0"/>
              <a:t>Boundary </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828800"/>
            <a:ext cx="8229600" cy="4572000"/>
          </a:xfrm>
        </p:spPr>
        <p:txBody>
          <a:bodyPr/>
          <a:lstStyle/>
          <a:p>
            <a:pPr>
              <a:buNone/>
            </a:pPr>
            <a:r>
              <a:rPr lang="en-US" b="1" dirty="0" smtClean="0"/>
              <a:t> </a:t>
            </a:r>
            <a:endParaRPr lang="en-US" dirty="0" smtClean="0"/>
          </a:p>
          <a:p>
            <a:pPr lvl="0"/>
            <a:r>
              <a:rPr lang="en-US" b="1" dirty="0" smtClean="0"/>
              <a:t>The </a:t>
            </a:r>
            <a:r>
              <a:rPr lang="en-US" b="1" dirty="0" smtClean="0"/>
              <a:t>methodology of REBT/CBT is either not well motivated, or is incoherent when conjoined with the theories in the standard ways.</a:t>
            </a:r>
            <a:endParaRPr lang="en-US" dirty="0" smtClean="0"/>
          </a:p>
          <a:p>
            <a:pPr>
              <a:buNone/>
            </a:pPr>
            <a:r>
              <a:rPr lang="en-US" b="1" dirty="0" smtClean="0"/>
              <a:t> </a:t>
            </a:r>
            <a:endParaRPr lang="en-US" dirty="0" smtClean="0"/>
          </a:p>
          <a:p>
            <a:r>
              <a:rPr lang="en-US" b="1" dirty="0" smtClean="0"/>
              <a:t>because </a:t>
            </a:r>
            <a:r>
              <a:rPr lang="en-US" b="1" dirty="0" smtClean="0"/>
              <a:t>there may be many equivalent belief sets there need be no rational constraints on belief choice !</a:t>
            </a:r>
            <a:endParaRPr lang="en-US" dirty="0"/>
          </a:p>
        </p:txBody>
      </p:sp>
      <p:sp>
        <p:nvSpPr>
          <p:cNvPr id="3" name="Title 2"/>
          <p:cNvSpPr>
            <a:spLocks noGrp="1"/>
          </p:cNvSpPr>
          <p:nvPr>
            <p:ph type="title"/>
          </p:nvPr>
        </p:nvSpPr>
        <p:spPr>
          <a:xfrm>
            <a:off x="457200" y="152400"/>
            <a:ext cx="8229600" cy="1752600"/>
          </a:xfrm>
        </p:spPr>
        <p:txBody>
          <a:bodyPr>
            <a:normAutofit fontScale="90000"/>
          </a:bodyPr>
          <a:lstStyle/>
          <a:p>
            <a:r>
              <a:rPr lang="en-US" b="1" dirty="0" smtClean="0">
                <a:solidFill>
                  <a:srgbClr val="0070C0"/>
                </a:solidFill>
              </a:rPr>
              <a:t>One might be tempted to infer that:</a:t>
            </a:r>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562600"/>
            <a:ext cx="8229600" cy="533400"/>
          </a:xfrm>
        </p:spPr>
        <p:txBody>
          <a:bodyPr/>
          <a:lstStyle/>
          <a:p>
            <a:endParaRPr lang="en-US" dirty="0"/>
          </a:p>
        </p:txBody>
      </p:sp>
      <p:sp>
        <p:nvSpPr>
          <p:cNvPr id="3" name="Title 2"/>
          <p:cNvSpPr>
            <a:spLocks noGrp="1"/>
          </p:cNvSpPr>
          <p:nvPr>
            <p:ph type="title"/>
          </p:nvPr>
        </p:nvSpPr>
        <p:spPr>
          <a:xfrm>
            <a:off x="457200" y="152400"/>
            <a:ext cx="8229600" cy="4800600"/>
          </a:xfrm>
        </p:spPr>
        <p:txBody>
          <a:bodyPr>
            <a:normAutofit fontScale="90000"/>
          </a:bodyPr>
          <a:lstStyle/>
          <a:p>
            <a:pPr algn="ctr"/>
            <a:r>
              <a:rPr lang="en-US" b="1" u="sng" dirty="0" smtClean="0"/>
              <a:t/>
            </a:r>
            <a:br>
              <a:rPr lang="en-US" b="1" u="sng" dirty="0" smtClean="0"/>
            </a:br>
            <a:r>
              <a:rPr lang="en-US" dirty="0" smtClean="0"/>
              <a:t> </a:t>
            </a:r>
            <a:r>
              <a:rPr lang="en-US" dirty="0" smtClean="0">
                <a:solidFill>
                  <a:srgbClr val="FFFF00"/>
                </a:solidFill>
              </a:rPr>
              <a:t>The challenge is to produce a competing characterization of  theory and methodology for “therapy” that preserves the  place of rationality while also taking account of emotions.</a:t>
            </a: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00200" y="1828800"/>
            <a:ext cx="6096000" cy="4114800"/>
          </a:xfrm>
        </p:spPr>
        <p:txBody>
          <a:bodyPr>
            <a:normAutofit/>
          </a:bodyPr>
          <a:lstStyle/>
          <a:p>
            <a:r>
              <a:rPr lang="en-US" b="1" dirty="0" smtClean="0"/>
              <a:t>if we consider a different ontology for the domain of counseling - one who’s objects are </a:t>
            </a:r>
            <a:r>
              <a:rPr lang="en-US" b="1" dirty="0" smtClean="0">
                <a:solidFill>
                  <a:srgbClr val="FF0000"/>
                </a:solidFill>
              </a:rPr>
              <a:t>dialogues </a:t>
            </a:r>
            <a:r>
              <a:rPr lang="en-US" b="1" dirty="0" smtClean="0"/>
              <a:t>(the goal of counseling becomes greater </a:t>
            </a:r>
            <a:r>
              <a:rPr lang="en-US" b="1" dirty="0" smtClean="0">
                <a:solidFill>
                  <a:srgbClr val="FF0000"/>
                </a:solidFill>
              </a:rPr>
              <a:t>information </a:t>
            </a:r>
            <a:r>
              <a:rPr lang="en-US" b="1" dirty="0" smtClean="0"/>
              <a:t>of dialogues), we can accommodate a place for emotions in rational belief  revision.</a:t>
            </a:r>
            <a:endParaRPr lang="en-US" dirty="0" smtClean="0"/>
          </a:p>
          <a:p>
            <a:endParaRPr lang="en-US" dirty="0"/>
          </a:p>
        </p:txBody>
      </p:sp>
      <p:sp>
        <p:nvSpPr>
          <p:cNvPr id="3" name="Title 2"/>
          <p:cNvSpPr>
            <a:spLocks noGrp="1"/>
          </p:cNvSpPr>
          <p:nvPr>
            <p:ph type="title"/>
          </p:nvPr>
        </p:nvSpPr>
        <p:spPr/>
        <p:txBody>
          <a:bodyPr/>
          <a:lstStyle/>
          <a:p>
            <a:r>
              <a:rPr lang="en-US" b="1" u="sng" dirty="0" smtClean="0">
                <a:solidFill>
                  <a:srgbClr val="0070C0"/>
                </a:solidFill>
              </a:rPr>
              <a:t>Alternative Proposal :</a:t>
            </a:r>
            <a:endParaRPr lang="en-US"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28800" y="2286000"/>
            <a:ext cx="6248400" cy="3810000"/>
          </a:xfrm>
        </p:spPr>
        <p:txBody>
          <a:bodyPr/>
          <a:lstStyle/>
          <a:p>
            <a:pPr lvl="0"/>
            <a:r>
              <a:rPr lang="en-US" dirty="0" smtClean="0"/>
              <a:t>concept force &amp; information, </a:t>
            </a:r>
          </a:p>
          <a:p>
            <a:pPr lvl="0"/>
            <a:r>
              <a:rPr lang="en-US" dirty="0" smtClean="0"/>
              <a:t>goal directedness &amp; and a methodology,</a:t>
            </a:r>
          </a:p>
          <a:p>
            <a:pPr lvl="0"/>
            <a:r>
              <a:rPr lang="en-US" dirty="0" smtClean="0"/>
              <a:t>hierarchical aims &amp; (R1), </a:t>
            </a:r>
          </a:p>
          <a:p>
            <a:r>
              <a:rPr lang="en-US" dirty="0" smtClean="0"/>
              <a:t>a belief/desire scale &amp; dialogue</a:t>
            </a:r>
            <a:endParaRPr lang="en-US" dirty="0"/>
          </a:p>
        </p:txBody>
      </p:sp>
      <p:sp>
        <p:nvSpPr>
          <p:cNvPr id="3" name="Title 2"/>
          <p:cNvSpPr>
            <a:spLocks noGrp="1"/>
          </p:cNvSpPr>
          <p:nvPr>
            <p:ph type="title"/>
          </p:nvPr>
        </p:nvSpPr>
        <p:spPr>
          <a:xfrm>
            <a:off x="457200" y="609600"/>
            <a:ext cx="8229600" cy="1905000"/>
          </a:xfrm>
        </p:spPr>
        <p:txBody>
          <a:bodyPr>
            <a:normAutofit fontScale="90000"/>
          </a:bodyPr>
          <a:lstStyle/>
          <a:p>
            <a:r>
              <a:rPr lang="en-US" b="1" dirty="0" smtClean="0">
                <a:solidFill>
                  <a:srgbClr val="0070C0"/>
                </a:solidFill>
              </a:rPr>
              <a:t>The components of the competing characterization of therapy</a:t>
            </a: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1828800"/>
            <a:ext cx="6781800" cy="4267200"/>
          </a:xfrm>
        </p:spPr>
        <p:txBody>
          <a:bodyPr>
            <a:normAutofit fontScale="92500" lnSpcReduction="20000"/>
          </a:bodyPr>
          <a:lstStyle/>
          <a:p>
            <a:r>
              <a:rPr lang="en-US" dirty="0" err="1" smtClean="0"/>
              <a:t>Df</a:t>
            </a:r>
            <a:r>
              <a:rPr lang="en-US" dirty="0" smtClean="0"/>
              <a:t>:   </a:t>
            </a:r>
            <a:r>
              <a:rPr lang="en-US" b="1" dirty="0" smtClean="0"/>
              <a:t>the </a:t>
            </a:r>
            <a:r>
              <a:rPr lang="en-US" b="1" dirty="0" smtClean="0"/>
              <a:t>force of a concept is an individual subjective valuation of the object of search</a:t>
            </a:r>
            <a:r>
              <a:rPr lang="en-US" b="1" dirty="0" smtClean="0"/>
              <a:t>.</a:t>
            </a:r>
          </a:p>
          <a:p>
            <a:pPr>
              <a:buNone/>
            </a:pPr>
            <a:r>
              <a:rPr lang="en-US" b="1" dirty="0" smtClean="0"/>
              <a:t> </a:t>
            </a:r>
          </a:p>
          <a:p>
            <a:r>
              <a:rPr lang="en-US" b="1" dirty="0" smtClean="0"/>
              <a:t>When clients realize that the force of a concept that they are encoding in their speech acts is different than the force encoded in the speech of others the information value of the dialogue is increased.  </a:t>
            </a:r>
            <a:endParaRPr lang="en-US" dirty="0" smtClean="0"/>
          </a:p>
          <a:p>
            <a:pPr>
              <a:buNone/>
            </a:pPr>
            <a:endParaRPr lang="en-US" dirty="0" smtClean="0"/>
          </a:p>
          <a:p>
            <a:pPr>
              <a:buNone/>
            </a:pPr>
            <a:endParaRPr lang="en-US" dirty="0" smtClean="0"/>
          </a:p>
          <a:p>
            <a:pPr>
              <a:buNone/>
            </a:pPr>
            <a:r>
              <a:rPr lang="en-US" dirty="0" smtClean="0"/>
              <a:t>By </a:t>
            </a:r>
            <a:r>
              <a:rPr lang="en-US" dirty="0" smtClean="0"/>
              <a:t>some accounts information is </a:t>
            </a:r>
            <a:r>
              <a:rPr lang="en-US" dirty="0" smtClean="0"/>
              <a:t>surprise</a:t>
            </a:r>
            <a:endParaRPr lang="en-US" dirty="0" smtClean="0"/>
          </a:p>
        </p:txBody>
      </p:sp>
      <p:sp>
        <p:nvSpPr>
          <p:cNvPr id="3" name="Title 2"/>
          <p:cNvSpPr>
            <a:spLocks noGrp="1"/>
          </p:cNvSpPr>
          <p:nvPr>
            <p:ph type="title"/>
          </p:nvPr>
        </p:nvSpPr>
        <p:spPr/>
        <p:txBody>
          <a:bodyPr/>
          <a:lstStyle/>
          <a:p>
            <a:r>
              <a:rPr lang="en-US" dirty="0" smtClean="0">
                <a:solidFill>
                  <a:srgbClr val="0070C0"/>
                </a:solidFill>
              </a:rPr>
              <a:t>Concept force &amp; Information</a:t>
            </a:r>
            <a:endParaRPr lang="en-US" dirty="0">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None/>
            </a:pPr>
            <a:r>
              <a:rPr lang="en-US" b="1" dirty="0" smtClean="0">
                <a:solidFill>
                  <a:srgbClr val="FF0000"/>
                </a:solidFill>
              </a:rPr>
              <a:t>Methods:  Produce hierarchical list of wants, goals, desires.</a:t>
            </a:r>
            <a:endParaRPr lang="en-US" dirty="0" smtClean="0">
              <a:solidFill>
                <a:srgbClr val="FF0000"/>
              </a:solidFill>
            </a:endParaRPr>
          </a:p>
          <a:p>
            <a:pPr lvl="1"/>
            <a:r>
              <a:rPr lang="en-US" dirty="0" smtClean="0"/>
              <a:t>	 how are items mentioned in the lists  drawn upon to determine the order</a:t>
            </a:r>
          </a:p>
          <a:p>
            <a:pPr lvl="1"/>
            <a:r>
              <a:rPr lang="en-US" dirty="0" smtClean="0"/>
              <a:t>	what is the effect of changing, limiting the number of list entries</a:t>
            </a:r>
          </a:p>
          <a:p>
            <a:pPr lvl="1"/>
            <a:r>
              <a:rPr lang="en-US" dirty="0" smtClean="0"/>
              <a:t>	notice effects of changing goals relative to context</a:t>
            </a:r>
          </a:p>
          <a:p>
            <a:pPr lvl="1"/>
            <a:r>
              <a:rPr lang="en-US" dirty="0" smtClean="0"/>
              <a:t>	what are the dynamics of introducing conflicting information</a:t>
            </a:r>
          </a:p>
          <a:p>
            <a:pPr lvl="1"/>
            <a:r>
              <a:rPr lang="en-US" dirty="0" smtClean="0"/>
              <a:t>	what is the relationship between the value of the goal and the value of the effort expended in the search</a:t>
            </a:r>
          </a:p>
          <a:p>
            <a:pPr>
              <a:buNone/>
            </a:pPr>
            <a:endParaRPr lang="en-US" dirty="0" smtClean="0"/>
          </a:p>
          <a:p>
            <a:pPr>
              <a:buNone/>
            </a:pPr>
            <a:r>
              <a:rPr lang="en-US" dirty="0" smtClean="0"/>
              <a:t>Note</a:t>
            </a:r>
            <a:r>
              <a:rPr lang="en-US" dirty="0" smtClean="0"/>
              <a:t>: Different combinations of aims and constraints impact search strategies differently.</a:t>
            </a:r>
          </a:p>
          <a:p>
            <a:endParaRPr lang="en-US" dirty="0"/>
          </a:p>
        </p:txBody>
      </p:sp>
      <p:sp>
        <p:nvSpPr>
          <p:cNvPr id="3" name="Title 2"/>
          <p:cNvSpPr>
            <a:spLocks noGrp="1"/>
          </p:cNvSpPr>
          <p:nvPr>
            <p:ph type="title"/>
          </p:nvPr>
        </p:nvSpPr>
        <p:spPr/>
        <p:txBody>
          <a:bodyPr/>
          <a:lstStyle/>
          <a:p>
            <a:r>
              <a:rPr lang="en-US" u="sng" dirty="0" smtClean="0">
                <a:solidFill>
                  <a:srgbClr val="0070C0"/>
                </a:solidFill>
              </a:rPr>
              <a:t>hierarchical aims &amp; (R1),</a:t>
            </a:r>
            <a:endParaRPr lang="en-US" dirty="0">
              <a:solidFill>
                <a:srgbClr val="0070C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0" y="1524000"/>
            <a:ext cx="6019800" cy="4572000"/>
          </a:xfrm>
        </p:spPr>
        <p:txBody>
          <a:bodyPr/>
          <a:lstStyle/>
          <a:p>
            <a:r>
              <a:rPr lang="en-US" dirty="0" smtClean="0">
                <a:solidFill>
                  <a:srgbClr val="FFFF00"/>
                </a:solidFill>
              </a:rPr>
              <a:t>If actions of a particular sort, m, have consistently promoted certain cognitive ends, e, in the past, and rival actions , n, have failed to do so, then assume that future actions following the rule “if your aim is e, you ought to do m” are more likely to promote those ends than actions based on the rule “if your aim is e, you ought to do  n” (</a:t>
            </a:r>
            <a:r>
              <a:rPr lang="en-US" dirty="0" err="1" smtClean="0">
                <a:solidFill>
                  <a:srgbClr val="FFFF00"/>
                </a:solidFill>
              </a:rPr>
              <a:t>Laudan</a:t>
            </a:r>
            <a:r>
              <a:rPr lang="en-US" dirty="0" smtClean="0">
                <a:solidFill>
                  <a:srgbClr val="FFFF00"/>
                </a:solidFill>
              </a:rPr>
              <a:t> 1987 p. 25.).</a:t>
            </a:r>
          </a:p>
          <a:p>
            <a:endParaRPr lang="en-US" dirty="0"/>
          </a:p>
        </p:txBody>
      </p:sp>
      <p:sp>
        <p:nvSpPr>
          <p:cNvPr id="3" name="Title 2"/>
          <p:cNvSpPr>
            <a:spLocks noGrp="1"/>
          </p:cNvSpPr>
          <p:nvPr>
            <p:ph type="title"/>
          </p:nvPr>
        </p:nvSpPr>
        <p:spPr/>
        <p:txBody>
          <a:bodyPr>
            <a:normAutofit fontScale="90000"/>
          </a:bodyPr>
          <a:lstStyle/>
          <a:p>
            <a:r>
              <a:rPr lang="en-US" b="1" dirty="0" smtClean="0">
                <a:solidFill>
                  <a:srgbClr val="FF0000"/>
                </a:solidFill>
              </a:rPr>
              <a:t>Laudan’s R1:</a:t>
            </a:r>
            <a:r>
              <a:rPr lang="en-US" dirty="0" smtClean="0"/>
              <a:t/>
            </a:r>
            <a:br>
              <a:rPr lang="en-US" dirty="0" smtClean="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105400"/>
          </a:xfrm>
        </p:spPr>
        <p:txBody>
          <a:bodyPr>
            <a:normAutofit fontScale="70000" lnSpcReduction="20000"/>
          </a:bodyPr>
          <a:lstStyle/>
          <a:p>
            <a:r>
              <a:rPr lang="en-US" b="1" dirty="0" smtClean="0">
                <a:solidFill>
                  <a:srgbClr val="7030A0"/>
                </a:solidFill>
              </a:rPr>
              <a:t>Lewis/Davidson/Jeffrey’s </a:t>
            </a:r>
            <a:r>
              <a:rPr lang="en-US" b="1" dirty="0" smtClean="0">
                <a:solidFill>
                  <a:srgbClr val="7030A0"/>
                </a:solidFill>
              </a:rPr>
              <a:t>Desirability Axiom</a:t>
            </a:r>
            <a:r>
              <a:rPr lang="en-US" b="1" dirty="0" smtClean="0">
                <a:solidFill>
                  <a:srgbClr val="7030A0"/>
                </a:solidFill>
              </a:rPr>
              <a:t>:</a:t>
            </a:r>
          </a:p>
          <a:p>
            <a:pPr>
              <a:buNone/>
            </a:pPr>
            <a:endParaRPr lang="en-US" dirty="0" smtClean="0">
              <a:solidFill>
                <a:srgbClr val="7030A0"/>
              </a:solidFill>
            </a:endParaRPr>
          </a:p>
          <a:p>
            <a:pPr lvl="1"/>
            <a:r>
              <a:rPr lang="en-US" dirty="0" smtClean="0"/>
              <a:t>Just in case there is a difference in the probable truth [disquotational sense] of two sentences, then the difference in an agents desiring what is expressed in one or the other sentence can be understood as a ratio, i.e.,  the sum of the combined subjective probability-desirability of one, P(s)des(s), plus the combined subjective probability-desirability of the other, P(t)des(t), over the sum of their combined probabilities (D. Lewis. 1987 , 109-110).</a:t>
            </a:r>
          </a:p>
          <a:p>
            <a:pPr>
              <a:buNone/>
            </a:pPr>
            <a:endParaRPr lang="en-US" dirty="0" smtClean="0"/>
          </a:p>
          <a:p>
            <a:pPr>
              <a:buNone/>
            </a:pPr>
            <a:r>
              <a:rPr lang="en-US" dirty="0" smtClean="0"/>
              <a:t> </a:t>
            </a:r>
          </a:p>
          <a:p>
            <a:pPr lvl="1"/>
            <a:r>
              <a:rPr lang="en-US" dirty="0" smtClean="0"/>
              <a:t> </a:t>
            </a:r>
            <a:r>
              <a:rPr lang="en-US" dirty="0" smtClean="0"/>
              <a:t>if </a:t>
            </a:r>
            <a:r>
              <a:rPr lang="en-US" dirty="0" smtClean="0"/>
              <a:t>two sentences are equal in desirability (and preferred to a logical truth) and their negations are also equal in desirability, the sentences must have the same probability.  By the same token, if two sentences are equal in desirability (and are preferred to a logical truth), but the negation of one is preferred to the negation of the other, then the probability of the first is less than that of the second” (Davidson 1990 p. 328).</a:t>
            </a:r>
          </a:p>
          <a:p>
            <a:pPr>
              <a:buNone/>
            </a:pPr>
            <a:endParaRPr lang="en-US" dirty="0" smtClean="0"/>
          </a:p>
          <a:p>
            <a:pPr>
              <a:buNone/>
            </a:pPr>
            <a:endParaRPr lang="en-US" dirty="0" smtClean="0"/>
          </a:p>
          <a:p>
            <a:r>
              <a:rPr lang="en-US" b="1" dirty="0" smtClean="0">
                <a:solidFill>
                  <a:srgbClr val="7030A0"/>
                </a:solidFill>
              </a:rPr>
              <a:t> If we hold some particular des(s) constant, then the desirability-probability of any sentence pairs (s,t) will fall into a ratio scale as specific values relative to that constant.  </a:t>
            </a:r>
            <a:r>
              <a:rPr lang="en-US" dirty="0" smtClean="0"/>
              <a:t> </a:t>
            </a:r>
          </a:p>
          <a:p>
            <a:endParaRPr lang="en-US" dirty="0"/>
          </a:p>
        </p:txBody>
      </p:sp>
      <p:sp>
        <p:nvSpPr>
          <p:cNvPr id="3" name="Title 2"/>
          <p:cNvSpPr>
            <a:spLocks noGrp="1"/>
          </p:cNvSpPr>
          <p:nvPr>
            <p:ph type="title"/>
          </p:nvPr>
        </p:nvSpPr>
        <p:spPr>
          <a:xfrm>
            <a:off x="457200" y="152400"/>
            <a:ext cx="8229600" cy="762000"/>
          </a:xfrm>
        </p:spPr>
        <p:txBody>
          <a:bodyPr/>
          <a:lstStyle/>
          <a:p>
            <a:r>
              <a:rPr lang="en-US" u="sng" dirty="0" smtClean="0">
                <a:solidFill>
                  <a:srgbClr val="0070C0"/>
                </a:solidFill>
              </a:rPr>
              <a:t>belief/desire scale</a:t>
            </a:r>
            <a:endParaRPr lang="en-US" dirty="0">
              <a:solidFill>
                <a:srgbClr val="0070C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scene3d>
              <a:camera prst="orthographicFront"/>
              <a:lightRig rig="threePt" dir="t"/>
            </a:scene3d>
            <a:sp3d extrusionH="57150">
              <a:bevelT w="38100" h="38100"/>
            </a:sp3d>
          </a:bodyPr>
          <a:lstStyle/>
          <a:p>
            <a:pPr algn="just">
              <a:buNone/>
            </a:pPr>
            <a:r>
              <a:rPr lang="en-US" sz="4000" b="1" dirty="0" smtClean="0">
                <a:solidFill>
                  <a:srgbClr val="FF0000"/>
                </a:solidFill>
              </a:rPr>
              <a:t>To effect  rational valuation of competing systems of belief among conversants we embed Laudan’s R1 in Lewis’s reshifting of Davidson’s Desirability Axiom which Davidson in turn borrowed from </a:t>
            </a:r>
            <a:r>
              <a:rPr lang="en-US" sz="4000" b="1" dirty="0" smtClean="0">
                <a:solidFill>
                  <a:srgbClr val="FF0000"/>
                </a:solidFill>
              </a:rPr>
              <a:t>Jeffreys.</a:t>
            </a:r>
            <a:endParaRPr lang="en-US" sz="4000" dirty="0">
              <a:solidFill>
                <a:srgbClr val="FF0000"/>
              </a:solidFill>
            </a:endParaRPr>
          </a:p>
        </p:txBody>
      </p:sp>
      <p:sp>
        <p:nvSpPr>
          <p:cNvPr id="3" name="Title 2"/>
          <p:cNvSpPr>
            <a:spLocks noGrp="1"/>
          </p:cNvSpPr>
          <p:nvPr>
            <p:ph type="title"/>
          </p:nvPr>
        </p:nvSpPr>
        <p:spPr/>
        <p:txBody>
          <a:bodyPr>
            <a:normAutofit fontScale="90000"/>
          </a:bodyPr>
          <a:lstStyle/>
          <a:p>
            <a:r>
              <a:rPr lang="en-US" dirty="0" smtClean="0">
                <a:solidFill>
                  <a:srgbClr val="0070C0"/>
                </a:solidFill>
              </a:rPr>
              <a:t>Putting the components together we assert the following:</a:t>
            </a:r>
            <a:endParaRPr lang="en-US" dirty="0">
              <a:solidFill>
                <a:srgbClr val="0070C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6800" y="0"/>
            <a:ext cx="7086600" cy="6858000"/>
          </a:xfrm>
        </p:spPr>
        <p:txBody>
          <a:bodyPr>
            <a:normAutofit fontScale="90000"/>
          </a:bodyPr>
          <a:lstStyle/>
          <a:p>
            <a:r>
              <a:rPr lang="en-US" dirty="0" smtClean="0"/>
              <a:t>So, it may be helpful to incorporate feelings together with coherence in our notion of rational choice.  </a:t>
            </a:r>
            <a:r>
              <a:rPr lang="en-US" dirty="0" smtClean="0"/>
              <a:t>To affect this incorporation, we need to reflect that, to some extent, judging an agent as acting rationally involves taking his or her aims seriously and there is little doubt that greater happiness is a common aim.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6019800"/>
          </a:xfrm>
        </p:spPr>
        <p:txBody>
          <a:bodyPr>
            <a:normAutofit fontScale="85000" lnSpcReduction="20000"/>
          </a:bodyPr>
          <a:lstStyle/>
          <a:p>
            <a:r>
              <a:rPr lang="en-US" dirty="0" smtClean="0"/>
              <a:t>It has been claimed that cognitive therapists endorse sets of uplifting beliefs BECAUSE the client feels better believing them: not because they lead towards greater verisimilitude, a purported </a:t>
            </a:r>
            <a:r>
              <a:rPr lang="en-US" dirty="0" err="1" smtClean="0"/>
              <a:t>cognitivist’s</a:t>
            </a:r>
            <a:r>
              <a:rPr lang="en-US" dirty="0" smtClean="0"/>
              <a:t> hallmark of rational choice. Since the therapist asks us to choose sets of beliefs that interpret evidence on the basis of grater individual happiness (all other things being equal), this suggests that the basis of choice goes beyond rationality.  I contend that the case against the rationality of cognitive therapy is not made if one allows a broadening of what to count as rational cognitive therapy. The rationality of therapy consist in how well it achieves its  goal. My claim is that at least one  goal is, or ought to be, greater information value of the client’ dialogues. Among other things, information values encode affect.  Understanding  reason in this way effectively  transforms our understanding of rationality in a way that may be incommensurable with the standard view. If incommensurable, there is no way to discover that we are still talking about the same thing. So, a challenge for this competing view is to say on what basis the term cognitive therapy may be projectable. I identify some constraints on this project and sketch a possible solution.</a:t>
            </a:r>
            <a:endParaRPr lang="en-US" dirty="0"/>
          </a:p>
        </p:txBody>
      </p:sp>
      <p:sp>
        <p:nvSpPr>
          <p:cNvPr id="3" name="Title 2"/>
          <p:cNvSpPr>
            <a:spLocks noGrp="1"/>
          </p:cNvSpPr>
          <p:nvPr>
            <p:ph type="title"/>
          </p:nvPr>
        </p:nvSpPr>
        <p:spPr>
          <a:xfrm>
            <a:off x="457200" y="152400"/>
            <a:ext cx="8229600" cy="685800"/>
          </a:xfrm>
        </p:spPr>
        <p:txBody>
          <a:bodyPr>
            <a:normAutofit fontScale="90000"/>
          </a:bodyPr>
          <a:lstStyle/>
          <a:p>
            <a:r>
              <a:rPr lang="en-US" dirty="0" smtClean="0"/>
              <a:t>Abstract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 We can now look at the dialogue between Karl and Anna.</a:t>
            </a:r>
          </a:p>
          <a:p>
            <a:pPr lvl="1"/>
            <a:r>
              <a:rPr lang="en-US" dirty="0" smtClean="0"/>
              <a:t>	</a:t>
            </a:r>
            <a:r>
              <a:rPr lang="en-US" i="1" dirty="0" smtClean="0">
                <a:solidFill>
                  <a:schemeClr val="accent2">
                    <a:lumMod val="40000"/>
                    <a:lumOff val="60000"/>
                  </a:schemeClr>
                </a:solidFill>
              </a:rPr>
              <a:t>For a moment, methodologically assume Karl’s language is optimally like ours</a:t>
            </a:r>
            <a:r>
              <a:rPr lang="en-US" dirty="0" smtClean="0">
                <a:solidFill>
                  <a:schemeClr val="accent2">
                    <a:lumMod val="40000"/>
                    <a:lumOff val="60000"/>
                  </a:schemeClr>
                </a:solidFill>
              </a:rPr>
              <a:t>	</a:t>
            </a:r>
          </a:p>
          <a:p>
            <a:pPr>
              <a:buNone/>
            </a:pPr>
            <a:r>
              <a:rPr lang="en-US" dirty="0" smtClean="0">
                <a:solidFill>
                  <a:schemeClr val="accent2">
                    <a:lumMod val="40000"/>
                    <a:lumOff val="60000"/>
                  </a:schemeClr>
                </a:solidFill>
              </a:rPr>
              <a:t> </a:t>
            </a:r>
          </a:p>
          <a:p>
            <a:pPr lvl="1"/>
            <a:r>
              <a:rPr lang="en-US" dirty="0" smtClean="0">
                <a:solidFill>
                  <a:schemeClr val="accent2">
                    <a:lumMod val="40000"/>
                    <a:lumOff val="60000"/>
                  </a:schemeClr>
                </a:solidFill>
              </a:rPr>
              <a:t>T(</a:t>
            </a:r>
            <a:r>
              <a:rPr lang="en-US" dirty="0" err="1" smtClean="0">
                <a:solidFill>
                  <a:schemeClr val="accent2">
                    <a:lumMod val="40000"/>
                    <a:lumOff val="60000"/>
                  </a:schemeClr>
                </a:solidFill>
              </a:rPr>
              <a:t>Ao</a:t>
            </a:r>
            <a:r>
              <a:rPr lang="en-US" dirty="0" smtClean="0">
                <a:solidFill>
                  <a:schemeClr val="accent2">
                    <a:lumMod val="40000"/>
                    <a:lumOff val="60000"/>
                  </a:schemeClr>
                </a:solidFill>
              </a:rPr>
              <a:t>) , stands for the sentence “‘This is how best to find water’ is true” as expressed in </a:t>
            </a:r>
            <a:r>
              <a:rPr lang="en-US" i="1" dirty="0" smtClean="0">
                <a:solidFill>
                  <a:srgbClr val="FFFF00"/>
                </a:solidFill>
              </a:rPr>
              <a:t>Karl’s</a:t>
            </a:r>
            <a:r>
              <a:rPr lang="en-US" dirty="0" smtClean="0">
                <a:solidFill>
                  <a:schemeClr val="accent2">
                    <a:lumMod val="40000"/>
                    <a:lumOff val="60000"/>
                  </a:schemeClr>
                </a:solidFill>
              </a:rPr>
              <a:t> idiolect. Lets consider s to be something like the sentence ‘Karl desires to degree n.’ </a:t>
            </a:r>
          </a:p>
          <a:p>
            <a:pPr>
              <a:buNone/>
            </a:pPr>
            <a:r>
              <a:rPr lang="en-US" dirty="0" smtClean="0"/>
              <a:t> </a:t>
            </a:r>
          </a:p>
          <a:p>
            <a:r>
              <a:rPr lang="en-US" dirty="0" smtClean="0"/>
              <a:t> </a:t>
            </a:r>
            <a:r>
              <a:rPr lang="en-US" dirty="0" smtClean="0">
                <a:solidFill>
                  <a:srgbClr val="FF0000"/>
                </a:solidFill>
              </a:rPr>
              <a:t>Here we have a place to model a wide range of affective responses that may apply to and quantify a range of emotional drives such as feeling happier as one approaches certain goals.</a:t>
            </a:r>
          </a:p>
          <a:p>
            <a:endParaRPr lang="en-US" dirty="0"/>
          </a:p>
        </p:txBody>
      </p:sp>
      <p:sp>
        <p:nvSpPr>
          <p:cNvPr id="3" name="Title 2"/>
          <p:cNvSpPr>
            <a:spLocks noGrp="1"/>
          </p:cNvSpPr>
          <p:nvPr>
            <p:ph type="title"/>
          </p:nvPr>
        </p:nvSpPr>
        <p:spPr/>
        <p:txBody>
          <a:bodyPr>
            <a:normAutofit fontScale="90000"/>
          </a:bodyPr>
          <a:lstStyle/>
          <a:p>
            <a:r>
              <a:rPr lang="en-US" u="sng" dirty="0" smtClean="0">
                <a:solidFill>
                  <a:srgbClr val="0070C0"/>
                </a:solidFill>
              </a:rPr>
              <a:t>dialogue</a:t>
            </a:r>
            <a:r>
              <a:rPr lang="en-US" u="sng" dirty="0" smtClean="0">
                <a:solidFill>
                  <a:srgbClr val="0070C0"/>
                </a:solidFill>
              </a:rPr>
              <a:t>.</a:t>
            </a:r>
            <a:r>
              <a:rPr lang="en-US" dirty="0" smtClean="0"/>
              <a:t/>
            </a:r>
            <a:br>
              <a:rPr lang="en-US" dirty="0" smtClean="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524000"/>
            <a:ext cx="8382000" cy="4572000"/>
          </a:xfrm>
        </p:spPr>
        <p:txBody>
          <a:bodyPr/>
          <a:lstStyle/>
          <a:p>
            <a:pPr>
              <a:buNone/>
            </a:pPr>
            <a:r>
              <a:rPr lang="en-US" dirty="0" smtClean="0"/>
              <a:t> </a:t>
            </a:r>
          </a:p>
          <a:p>
            <a:r>
              <a:rPr lang="en-US" dirty="0" smtClean="0"/>
              <a:t> </a:t>
            </a:r>
            <a:r>
              <a:rPr lang="en-US" dirty="0" smtClean="0">
                <a:solidFill>
                  <a:schemeClr val="tx2">
                    <a:lumMod val="75000"/>
                  </a:schemeClr>
                </a:solidFill>
              </a:rPr>
              <a:t>F(</a:t>
            </a:r>
            <a:r>
              <a:rPr lang="en-US" dirty="0" err="1" smtClean="0">
                <a:solidFill>
                  <a:schemeClr val="tx2">
                    <a:lumMod val="75000"/>
                  </a:schemeClr>
                </a:solidFill>
              </a:rPr>
              <a:t>Ao</a:t>
            </a:r>
            <a:r>
              <a:rPr lang="en-US" dirty="0" smtClean="0">
                <a:solidFill>
                  <a:schemeClr val="tx2">
                    <a:lumMod val="75000"/>
                  </a:schemeClr>
                </a:solidFill>
              </a:rPr>
              <a:t>), - - -   [ Anna believes </a:t>
            </a:r>
          </a:p>
          <a:p>
            <a:pPr>
              <a:buNone/>
            </a:pPr>
            <a:r>
              <a:rPr lang="en-US" dirty="0" smtClean="0">
                <a:solidFill>
                  <a:schemeClr val="tx2">
                    <a:lumMod val="75000"/>
                  </a:schemeClr>
                </a:solidFill>
              </a:rPr>
              <a:t>{(</a:t>
            </a:r>
            <a:r>
              <a:rPr lang="en-US" dirty="0" err="1" smtClean="0">
                <a:solidFill>
                  <a:schemeClr val="tx2">
                    <a:lumMod val="75000"/>
                  </a:schemeClr>
                </a:solidFill>
              </a:rPr>
              <a:t>Ao</a:t>
            </a:r>
            <a:r>
              <a:rPr lang="en-US" dirty="0" smtClean="0">
                <a:solidFill>
                  <a:schemeClr val="tx2">
                    <a:lumMod val="75000"/>
                  </a:schemeClr>
                </a:solidFill>
              </a:rPr>
              <a:t>)= ‘This doesn’t lead towards water.’ is true.,    </a:t>
            </a:r>
            <a:endParaRPr lang="en-US" dirty="0" smtClean="0">
              <a:solidFill>
                <a:schemeClr val="tx2">
                  <a:lumMod val="75000"/>
                </a:schemeClr>
              </a:solidFill>
            </a:endParaRPr>
          </a:p>
          <a:p>
            <a:pPr>
              <a:buNone/>
            </a:pPr>
            <a:r>
              <a:rPr lang="en-US" dirty="0" smtClean="0">
                <a:solidFill>
                  <a:schemeClr val="tx2">
                    <a:lumMod val="75000"/>
                  </a:schemeClr>
                </a:solidFill>
              </a:rPr>
              <a:t>  </a:t>
            </a:r>
            <a:r>
              <a:rPr lang="en-US" dirty="0" smtClean="0">
                <a:solidFill>
                  <a:schemeClr val="tx2">
                    <a:lumMod val="75000"/>
                  </a:schemeClr>
                </a:solidFill>
              </a:rPr>
              <a:t>(</a:t>
            </a:r>
            <a:r>
              <a:rPr lang="en-US" dirty="0" err="1" smtClean="0">
                <a:solidFill>
                  <a:schemeClr val="tx2">
                    <a:lumMod val="75000"/>
                  </a:schemeClr>
                </a:solidFill>
              </a:rPr>
              <a:t>Ao</a:t>
            </a:r>
            <a:r>
              <a:rPr lang="en-US" dirty="0" smtClean="0">
                <a:solidFill>
                  <a:schemeClr val="tx2">
                    <a:lumMod val="75000"/>
                  </a:schemeClr>
                </a:solidFill>
              </a:rPr>
              <a:t>)</a:t>
            </a:r>
            <a:r>
              <a:rPr lang="en-US" baseline="-25000" dirty="0" smtClean="0">
                <a:solidFill>
                  <a:schemeClr val="tx2">
                    <a:lumMod val="75000"/>
                  </a:schemeClr>
                </a:solidFill>
              </a:rPr>
              <a:t>1</a:t>
            </a:r>
            <a:r>
              <a:rPr lang="en-US" dirty="0" smtClean="0">
                <a:solidFill>
                  <a:schemeClr val="tx2">
                    <a:lumMod val="75000"/>
                  </a:schemeClr>
                </a:solidFill>
              </a:rPr>
              <a:t> = ‘This</a:t>
            </a:r>
            <a:r>
              <a:rPr lang="en-US" baseline="-25000" dirty="0" smtClean="0">
                <a:solidFill>
                  <a:schemeClr val="tx2">
                    <a:lumMod val="75000"/>
                  </a:schemeClr>
                </a:solidFill>
              </a:rPr>
              <a:t>1</a:t>
            </a:r>
            <a:r>
              <a:rPr lang="en-US" dirty="0" smtClean="0">
                <a:solidFill>
                  <a:schemeClr val="tx2">
                    <a:lumMod val="75000"/>
                  </a:schemeClr>
                </a:solidFill>
              </a:rPr>
              <a:t> does lead towards water’ is true.,.  </a:t>
            </a:r>
            <a:r>
              <a:rPr lang="en-US" dirty="0" smtClean="0">
                <a:solidFill>
                  <a:schemeClr val="tx2">
                    <a:lumMod val="75000"/>
                  </a:schemeClr>
                </a:solidFill>
              </a:rPr>
              <a:t>. ..(</a:t>
            </a:r>
            <a:r>
              <a:rPr lang="en-US" dirty="0" err="1" smtClean="0">
                <a:solidFill>
                  <a:schemeClr val="tx2">
                    <a:lumMod val="75000"/>
                  </a:schemeClr>
                </a:solidFill>
              </a:rPr>
              <a:t>Ao</a:t>
            </a:r>
            <a:r>
              <a:rPr lang="en-US" dirty="0" smtClean="0">
                <a:solidFill>
                  <a:schemeClr val="tx2">
                    <a:lumMod val="75000"/>
                  </a:schemeClr>
                </a:solidFill>
              </a:rPr>
              <a:t>)</a:t>
            </a:r>
            <a:r>
              <a:rPr lang="en-US" baseline="-25000" dirty="0" smtClean="0">
                <a:solidFill>
                  <a:schemeClr val="tx2">
                    <a:lumMod val="75000"/>
                  </a:schemeClr>
                </a:solidFill>
              </a:rPr>
              <a:t>n</a:t>
            </a:r>
            <a:r>
              <a:rPr lang="en-US" dirty="0" smtClean="0">
                <a:solidFill>
                  <a:schemeClr val="tx2">
                    <a:lumMod val="75000"/>
                  </a:schemeClr>
                </a:solidFill>
              </a:rPr>
              <a:t>} ] </a:t>
            </a:r>
          </a:p>
          <a:p>
            <a:pPr>
              <a:buNone/>
            </a:pPr>
            <a:r>
              <a:rPr lang="en-US" dirty="0" smtClean="0"/>
              <a:t> </a:t>
            </a:r>
          </a:p>
          <a:p>
            <a:r>
              <a:rPr lang="en-US" dirty="0" smtClean="0">
                <a:solidFill>
                  <a:srgbClr val="FF0000"/>
                </a:solidFill>
              </a:rPr>
              <a:t>where “This” is replaceable by  actual methodological considerations couched in terms of R1 and is a specification of  propositional attitudes - in particular, of a system of beliefs. </a:t>
            </a:r>
          </a:p>
          <a:p>
            <a:endParaRPr lang="en-US" dirty="0"/>
          </a:p>
        </p:txBody>
      </p:sp>
      <p:sp>
        <p:nvSpPr>
          <p:cNvPr id="3" name="Title 2"/>
          <p:cNvSpPr>
            <a:spLocks noGrp="1"/>
          </p:cNvSpPr>
          <p:nvPr>
            <p:ph type="title"/>
          </p:nvPr>
        </p:nvSpPr>
        <p:spPr/>
        <p:txBody>
          <a:bodyPr>
            <a:normAutofit fontScale="90000"/>
          </a:bodyPr>
          <a:lstStyle/>
          <a:p>
            <a:r>
              <a:rPr lang="en-US" dirty="0" smtClean="0">
                <a:solidFill>
                  <a:srgbClr val="0070C0"/>
                </a:solidFill>
              </a:rPr>
              <a:t>However, Anna’s </a:t>
            </a:r>
            <a:r>
              <a:rPr lang="en-US" dirty="0" smtClean="0">
                <a:solidFill>
                  <a:srgbClr val="0070C0"/>
                </a:solidFill>
              </a:rPr>
              <a:t>belief net includes</a:t>
            </a:r>
            <a:r>
              <a:rPr lang="en-US" dirty="0" smtClean="0"/>
              <a:t>:</a:t>
            </a:r>
            <a:br>
              <a:rPr lang="en-US" dirty="0" smtClean="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715000"/>
          </a:xfrm>
        </p:spPr>
        <p:txBody>
          <a:bodyPr>
            <a:normAutofit fontScale="92500"/>
          </a:bodyPr>
          <a:lstStyle/>
          <a:p>
            <a:r>
              <a:rPr lang="en-US" dirty="0" smtClean="0"/>
              <a:t>.... P must tell us the physics and the physical states of those things [i.e., the facts about Karl’s physical and occult properties] as well. Both </a:t>
            </a:r>
            <a:r>
              <a:rPr lang="en-US" dirty="0" err="1" smtClean="0"/>
              <a:t>Ao</a:t>
            </a:r>
            <a:r>
              <a:rPr lang="en-US" dirty="0" smtClean="0"/>
              <a:t> and </a:t>
            </a:r>
            <a:r>
              <a:rPr lang="en-US" dirty="0" err="1" smtClean="0"/>
              <a:t>Ak</a:t>
            </a:r>
            <a:r>
              <a:rPr lang="en-US" dirty="0" smtClean="0"/>
              <a:t> are to be specifications of Karl’s propositional attitudes - in particular, of Karl’s system of beliefs and desires . . .  </a:t>
            </a:r>
            <a:r>
              <a:rPr lang="en-US" dirty="0" err="1" smtClean="0"/>
              <a:t>Ao</a:t>
            </a:r>
            <a:r>
              <a:rPr lang="en-US" dirty="0" smtClean="0"/>
              <a:t> specifies Karl’s beliefs and desires as expressed in our language; </a:t>
            </a:r>
            <a:r>
              <a:rPr lang="en-US" dirty="0" err="1" smtClean="0"/>
              <a:t>Ak</a:t>
            </a:r>
            <a:r>
              <a:rPr lang="en-US" dirty="0" smtClean="0"/>
              <a:t> specifies them as expressed in Karl’s language; until we find out what the sentences of Karl’s language mean, the two sorts of information are different.  We take Karl’s beliefs and desires to admit of degree, with the zero and unit of desire fixed arbitrarily.  Also, we allow them to vary with time. Thus, </a:t>
            </a:r>
            <a:r>
              <a:rPr lang="en-US" dirty="0" err="1" smtClean="0"/>
              <a:t>Ao</a:t>
            </a:r>
            <a:r>
              <a:rPr lang="en-US" dirty="0" smtClean="0"/>
              <a:t> and </a:t>
            </a:r>
            <a:r>
              <a:rPr lang="en-US" dirty="0" err="1" smtClean="0"/>
              <a:t>Ak</a:t>
            </a:r>
            <a:r>
              <a:rPr lang="en-US" dirty="0" smtClean="0"/>
              <a:t> will consist of ascriptions of the form:</a:t>
            </a:r>
          </a:p>
          <a:p>
            <a:r>
              <a:rPr lang="en-US" dirty="0" smtClean="0">
                <a:solidFill>
                  <a:schemeClr val="tx2">
                    <a:lumMod val="75000"/>
                  </a:schemeClr>
                </a:solidFill>
              </a:rPr>
              <a:t>Karl {believes, desires}, to degree d, at time t, the proposition expressed, in context c, by the sentence ‘_____’ of {our, Karl’s} language </a:t>
            </a:r>
            <a:endParaRPr lang="en-US" dirty="0">
              <a:solidFill>
                <a:schemeClr val="tx2">
                  <a:lumMod val="75000"/>
                </a:schemeClr>
              </a:solidFill>
            </a:endParaRPr>
          </a:p>
        </p:txBody>
      </p:sp>
      <p:sp>
        <p:nvSpPr>
          <p:cNvPr id="3" name="Title 2"/>
          <p:cNvSpPr>
            <a:spLocks noGrp="1"/>
          </p:cNvSpPr>
          <p:nvPr>
            <p:ph type="title"/>
          </p:nvPr>
        </p:nvSpPr>
        <p:spPr>
          <a:xfrm>
            <a:off x="381000" y="381000"/>
            <a:ext cx="8229600" cy="533400"/>
          </a:xfrm>
        </p:spPr>
        <p:txBody>
          <a:bodyPr>
            <a:normAutofit fontScale="90000"/>
          </a:bodyPr>
          <a:lstStyle/>
          <a:p>
            <a:r>
              <a:rPr lang="en-US" dirty="0" smtClean="0">
                <a:solidFill>
                  <a:srgbClr val="0070C0"/>
                </a:solidFill>
              </a:rPr>
              <a:t>A word about P</a:t>
            </a:r>
            <a:endParaRPr lang="en-US" dirty="0">
              <a:solidFill>
                <a:srgbClr val="0070C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6705600"/>
          </a:xfrm>
        </p:spPr>
        <p:txBody>
          <a:bodyPr>
            <a:normAutofit/>
          </a:bodyPr>
          <a:lstStyle/>
          <a:p>
            <a:r>
              <a:rPr lang="en-US" dirty="0" smtClean="0"/>
              <a:t>.... M, the third component of our desired interpretation [sic] of Karl, is to be a specification, in our language, of the meanings of expressions of Karl’s language.  Primarily, M specifies the truth conditions of full sentences of Karl’s language (perhaps relative to contexts of utterance) . . .  Secondarily, M specifies a way of parsing the sentences of Karl’s language, the denotation or sense or comprehension or what-not of the constituents from which sentences may be compounded, and the way that the denotation (or whatever) of a compound depends on that of its constituents.  In short, it specifies the syntactic and semantic rules of a grammar capable of generating Karl’s sentences plus the truth conditions thereof  (D. Lewis. 1987, 109-110).</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US" b="1" dirty="0" smtClean="0"/>
              <a:t>		</a:t>
            </a:r>
            <a:endParaRPr lang="en-US" dirty="0" smtClean="0"/>
          </a:p>
          <a:p>
            <a:pPr lvl="0"/>
            <a:r>
              <a:rPr lang="en-US" b="1" dirty="0" smtClean="0"/>
              <a:t>	What was the problem again?</a:t>
            </a:r>
            <a:endParaRPr lang="en-US" dirty="0" smtClean="0"/>
          </a:p>
          <a:p>
            <a:pPr>
              <a:buNone/>
            </a:pPr>
            <a:r>
              <a:rPr lang="en-US" dirty="0" smtClean="0"/>
              <a:t>		</a:t>
            </a:r>
          </a:p>
          <a:p>
            <a:pPr lvl="0"/>
            <a:r>
              <a:rPr lang="en-US" dirty="0" smtClean="0"/>
              <a:t>	</a:t>
            </a:r>
            <a:r>
              <a:rPr lang="en-US" b="1" dirty="0" smtClean="0"/>
              <a:t>Have any problems been solved?</a:t>
            </a:r>
            <a:endParaRPr lang="en-US" dirty="0" smtClean="0"/>
          </a:p>
          <a:p>
            <a:pPr>
              <a:buNone/>
            </a:pPr>
            <a:r>
              <a:rPr lang="en-US" dirty="0" smtClean="0"/>
              <a:t>					</a:t>
            </a:r>
          </a:p>
          <a:p>
            <a:pPr lvl="0"/>
            <a:r>
              <a:rPr lang="en-US" dirty="0" smtClean="0"/>
              <a:t>	</a:t>
            </a:r>
            <a:r>
              <a:rPr lang="en-US" b="1" dirty="0" smtClean="0"/>
              <a:t>Any residual issues left unresolved?</a:t>
            </a:r>
            <a:endParaRPr lang="en-US" dirty="0" smtClean="0"/>
          </a:p>
          <a:p>
            <a:pPr>
              <a:buNone/>
            </a:pPr>
            <a:r>
              <a:rPr lang="en-US" dirty="0" smtClean="0"/>
              <a:t> </a:t>
            </a:r>
          </a:p>
          <a:p>
            <a:pPr lvl="0"/>
            <a:r>
              <a:rPr lang="en-US" dirty="0" smtClean="0"/>
              <a:t>	</a:t>
            </a:r>
            <a:r>
              <a:rPr lang="en-US" b="1" dirty="0" smtClean="0"/>
              <a:t>The initial problems reappear at the next level up.</a:t>
            </a:r>
            <a:endParaRPr lang="en-US" dirty="0" smtClean="0"/>
          </a:p>
          <a:p>
            <a:pPr>
              <a:buNone/>
            </a:pPr>
            <a:r>
              <a:rPr lang="en-US" dirty="0" smtClean="0"/>
              <a:t> </a:t>
            </a:r>
          </a:p>
          <a:p>
            <a:pPr lvl="0"/>
            <a:r>
              <a:rPr lang="en-US" dirty="0" smtClean="0"/>
              <a:t>	</a:t>
            </a:r>
            <a:r>
              <a:rPr lang="en-US" b="1" dirty="0" smtClean="0"/>
              <a:t>Where </a:t>
            </a:r>
            <a:r>
              <a:rPr lang="en-US" b="1" dirty="0" smtClean="0"/>
              <a:t> do </a:t>
            </a:r>
            <a:r>
              <a:rPr lang="en-US" b="1" dirty="0" smtClean="0"/>
              <a:t>we go from here?</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b="1" dirty="0" smtClean="0">
                <a:solidFill>
                  <a:srgbClr val="0070C0"/>
                </a:solidFill>
              </a:rPr>
              <a:t>Part </a:t>
            </a:r>
            <a:r>
              <a:rPr lang="en-US" b="1" dirty="0" smtClean="0">
                <a:solidFill>
                  <a:srgbClr val="0070C0"/>
                </a:solidFill>
              </a:rPr>
              <a:t>II</a:t>
            </a:r>
            <a:endParaRPr lang="en-US" dirty="0">
              <a:solidFill>
                <a:srgbClr val="0070C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05000" y="2057400"/>
            <a:ext cx="5867400" cy="2209800"/>
          </a:xfrm>
        </p:spPr>
        <p:txBody>
          <a:bodyPr>
            <a:normAutofit fontScale="92500"/>
          </a:bodyPr>
          <a:lstStyle/>
          <a:p>
            <a:r>
              <a:rPr lang="en-US" b="1" dirty="0" smtClean="0">
                <a:solidFill>
                  <a:schemeClr val="tx2">
                    <a:lumMod val="90000"/>
                  </a:schemeClr>
                </a:solidFill>
              </a:rPr>
              <a:t>Are rational aspirations of standard cognitive therapies (REBT/CBT) foiled by non-rationally motivated methodological concerns with how patients feel?</a:t>
            </a:r>
            <a:endParaRPr lang="en-US" dirty="0" smtClean="0">
              <a:solidFill>
                <a:schemeClr val="tx2">
                  <a:lumMod val="90000"/>
                </a:schemeClr>
              </a:solidFill>
            </a:endParaRPr>
          </a:p>
          <a:p>
            <a:pPr>
              <a:buNone/>
            </a:pPr>
            <a:endParaRPr lang="en-US" dirty="0"/>
          </a:p>
        </p:txBody>
      </p:sp>
      <p:sp>
        <p:nvSpPr>
          <p:cNvPr id="3" name="Title 2"/>
          <p:cNvSpPr>
            <a:spLocks noGrp="1"/>
          </p:cNvSpPr>
          <p:nvPr>
            <p:ph type="title"/>
          </p:nvPr>
        </p:nvSpPr>
        <p:spPr/>
        <p:txBody>
          <a:bodyPr>
            <a:normAutofit/>
          </a:bodyPr>
          <a:lstStyle/>
          <a:p>
            <a:pPr algn="ctr"/>
            <a:r>
              <a:rPr lang="en-US" b="1" dirty="0" smtClean="0">
                <a:solidFill>
                  <a:srgbClr val="0070C0"/>
                </a:solidFill>
              </a:rPr>
              <a:t>the problem </a:t>
            </a:r>
            <a:r>
              <a:rPr lang="en-US" b="1" dirty="0" smtClean="0">
                <a:solidFill>
                  <a:srgbClr val="0070C0"/>
                </a:solidFill>
              </a:rPr>
              <a:t>again</a:t>
            </a:r>
            <a:endParaRPr lang="en-US" dirty="0">
              <a:solidFill>
                <a:srgbClr val="0070C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524000"/>
            <a:ext cx="4495800" cy="4572000"/>
          </a:xfrm>
        </p:spPr>
        <p:txBody>
          <a:bodyPr/>
          <a:lstStyle/>
          <a:p>
            <a:r>
              <a:rPr lang="en-US" dirty="0" smtClean="0"/>
              <a:t>Three ways to answer: </a:t>
            </a:r>
          </a:p>
          <a:p>
            <a:pPr>
              <a:buNone/>
            </a:pPr>
            <a:endParaRPr lang="en-US" dirty="0" smtClean="0"/>
          </a:p>
          <a:p>
            <a:pPr lvl="2"/>
            <a:r>
              <a:rPr lang="en-US" dirty="0" smtClean="0">
                <a:solidFill>
                  <a:schemeClr val="tx2">
                    <a:lumMod val="75000"/>
                  </a:schemeClr>
                </a:solidFill>
              </a:rPr>
              <a:t>NO</a:t>
            </a:r>
          </a:p>
          <a:p>
            <a:pPr lvl="2"/>
            <a:endParaRPr lang="en-US" dirty="0" smtClean="0">
              <a:solidFill>
                <a:schemeClr val="tx2">
                  <a:lumMod val="75000"/>
                </a:schemeClr>
              </a:solidFill>
            </a:endParaRPr>
          </a:p>
          <a:p>
            <a:pPr lvl="2"/>
            <a:r>
              <a:rPr lang="en-US" dirty="0" smtClean="0">
                <a:solidFill>
                  <a:schemeClr val="tx2">
                    <a:lumMod val="75000"/>
                  </a:schemeClr>
                </a:solidFill>
              </a:rPr>
              <a:t>YES</a:t>
            </a:r>
          </a:p>
          <a:p>
            <a:pPr lvl="2"/>
            <a:endParaRPr lang="en-US" dirty="0" smtClean="0">
              <a:solidFill>
                <a:schemeClr val="tx2">
                  <a:lumMod val="75000"/>
                </a:schemeClr>
              </a:solidFill>
            </a:endParaRPr>
          </a:p>
          <a:p>
            <a:pPr lvl="2"/>
            <a:r>
              <a:rPr lang="en-US" dirty="0" smtClean="0">
                <a:solidFill>
                  <a:schemeClr val="tx2">
                    <a:lumMod val="75000"/>
                  </a:schemeClr>
                </a:solidFill>
              </a:rPr>
              <a:t>Maybe</a:t>
            </a:r>
            <a:endParaRPr lang="en-US" dirty="0">
              <a:solidFill>
                <a:schemeClr val="tx2">
                  <a:lumMod val="75000"/>
                </a:schemeClr>
              </a:solidFill>
            </a:endParaRPr>
          </a:p>
        </p:txBody>
      </p:sp>
      <p:sp>
        <p:nvSpPr>
          <p:cNvPr id="3" name="Title 2"/>
          <p:cNvSpPr>
            <a:spLocks noGrp="1"/>
          </p:cNvSpPr>
          <p:nvPr>
            <p:ph type="title"/>
          </p:nvPr>
        </p:nvSpPr>
        <p:spPr/>
        <p:txBody>
          <a:bodyPr>
            <a:normAutofit/>
          </a:bodyPr>
          <a:lstStyle/>
          <a:p>
            <a:r>
              <a:rPr lang="en-US" b="1" dirty="0" smtClean="0">
                <a:solidFill>
                  <a:srgbClr val="0070C0"/>
                </a:solidFill>
              </a:rPr>
              <a:t>Have any problems been solved</a:t>
            </a:r>
            <a:r>
              <a:rPr lang="en-US" b="1" dirty="0" smtClean="0">
                <a:solidFill>
                  <a:srgbClr val="0070C0"/>
                </a:solidFill>
              </a:rPr>
              <a:t>?</a:t>
            </a:r>
            <a:endParaRPr lang="en-US" dirty="0">
              <a:solidFill>
                <a:srgbClr val="0070C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(A.)		If rational thought </a:t>
            </a:r>
            <a:r>
              <a:rPr lang="en-US" b="1" i="1" dirty="0" smtClean="0"/>
              <a:t>must be</a:t>
            </a:r>
            <a:r>
              <a:rPr lang="en-US" b="1" dirty="0" smtClean="0"/>
              <a:t> considered in contradistinction to emotion, then the story I’ve told cannot apply to the standard view of cognitive therapy.  </a:t>
            </a:r>
            <a:endParaRPr lang="en-US" dirty="0" smtClean="0"/>
          </a:p>
          <a:p>
            <a:pPr>
              <a:buNone/>
            </a:pPr>
            <a:r>
              <a:rPr lang="en-US" dirty="0" smtClean="0"/>
              <a:t>	 </a:t>
            </a:r>
          </a:p>
          <a:p>
            <a:r>
              <a:rPr lang="en-US" b="1" dirty="0" smtClean="0"/>
              <a:t>(B.)		Even if emotions can find a place in rationality by being  imbedded in the desirability axiom, by itself, this does nothing to undo the </a:t>
            </a:r>
            <a:r>
              <a:rPr lang="en-US" b="1" dirty="0" err="1" smtClean="0"/>
              <a:t>underdetermination</a:t>
            </a:r>
            <a:r>
              <a:rPr lang="en-US" b="1" dirty="0" smtClean="0"/>
              <a:t> of my patients belief net.  </a:t>
            </a:r>
            <a:endParaRPr lang="en-US" dirty="0" smtClean="0"/>
          </a:p>
          <a:p>
            <a:pPr>
              <a:buNone/>
            </a:pPr>
            <a:r>
              <a:rPr lang="en-US" dirty="0" smtClean="0"/>
              <a:t> </a:t>
            </a:r>
          </a:p>
          <a:p>
            <a:r>
              <a:rPr lang="en-US" b="1" dirty="0" smtClean="0"/>
              <a:t>(C.)	The new proposal ignores how whacky  my patients beliefs are!</a:t>
            </a:r>
            <a:endParaRPr lang="en-US" dirty="0" smtClean="0"/>
          </a:p>
          <a:p>
            <a:endParaRPr lang="en-US" dirty="0"/>
          </a:p>
        </p:txBody>
      </p:sp>
      <p:sp>
        <p:nvSpPr>
          <p:cNvPr id="3" name="Title 2"/>
          <p:cNvSpPr>
            <a:spLocks noGrp="1"/>
          </p:cNvSpPr>
          <p:nvPr>
            <p:ph type="title"/>
          </p:nvPr>
        </p:nvSpPr>
        <p:spPr/>
        <p:txBody>
          <a:bodyPr/>
          <a:lstStyle/>
          <a:p>
            <a:r>
              <a:rPr lang="en-US" dirty="0" smtClean="0">
                <a:solidFill>
                  <a:srgbClr val="0070C0"/>
                </a:solidFill>
              </a:rPr>
              <a:t>Three ways to answer NO</a:t>
            </a:r>
            <a:endParaRPr lang="en-US" dirty="0">
              <a:solidFill>
                <a:srgbClr val="0070C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52600" y="2514600"/>
            <a:ext cx="5791200" cy="3048000"/>
          </a:xfrm>
        </p:spPr>
        <p:txBody>
          <a:bodyPr/>
          <a:lstStyle/>
          <a:p>
            <a:r>
              <a:rPr lang="en-US" b="1" dirty="0" smtClean="0"/>
              <a:t>Cognitive therapy is in a hard place.  It might want to give up the hard line of  (A.) and come along for the ride</a:t>
            </a:r>
            <a:r>
              <a:rPr lang="en-US" b="1" dirty="0" smtClean="0"/>
              <a:t>.</a:t>
            </a:r>
          </a:p>
          <a:p>
            <a:endParaRPr lang="en-US" dirty="0"/>
          </a:p>
        </p:txBody>
      </p:sp>
      <p:sp>
        <p:nvSpPr>
          <p:cNvPr id="3" name="Title 2"/>
          <p:cNvSpPr>
            <a:spLocks noGrp="1"/>
          </p:cNvSpPr>
          <p:nvPr>
            <p:ph type="title"/>
          </p:nvPr>
        </p:nvSpPr>
        <p:spPr/>
        <p:txBody>
          <a:bodyPr>
            <a:normAutofit/>
          </a:bodyPr>
          <a:lstStyle/>
          <a:p>
            <a:pPr algn="ctr"/>
            <a:r>
              <a:rPr lang="en-US" b="1" i="1" dirty="0" smtClean="0"/>
              <a:t>Yes</a:t>
            </a:r>
            <a:r>
              <a:rPr lang="en-US"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Standard cognitive therapy is in a harder place still. Nothing here challenged the </a:t>
            </a:r>
            <a:r>
              <a:rPr lang="en-US" b="1" dirty="0" err="1" smtClean="0"/>
              <a:t>underdetermination</a:t>
            </a:r>
            <a:r>
              <a:rPr lang="en-US" b="1" dirty="0" smtClean="0"/>
              <a:t> thesis at all. Patients belief nets may be underdetermined still. </a:t>
            </a:r>
            <a:endParaRPr lang="en-US" dirty="0" smtClean="0"/>
          </a:p>
          <a:p>
            <a:pPr>
              <a:buNone/>
            </a:pPr>
            <a:r>
              <a:rPr lang="en-US" b="1" dirty="0" smtClean="0"/>
              <a:t> </a:t>
            </a:r>
            <a:endParaRPr lang="en-US" dirty="0" smtClean="0"/>
          </a:p>
          <a:p>
            <a:r>
              <a:rPr lang="en-US" b="1" dirty="0" smtClean="0"/>
              <a:t>But (B) (</a:t>
            </a:r>
            <a:r>
              <a:rPr lang="en-US" b="1" dirty="0" err="1" smtClean="0"/>
              <a:t>underdetermination</a:t>
            </a:r>
            <a:r>
              <a:rPr lang="en-US" b="1" dirty="0" smtClean="0"/>
              <a:t> of the patient’s belief nets) is irrelevant to the methodology of the new proposal being put forth - choose or assimilate.   </a:t>
            </a:r>
            <a:endParaRPr lang="en-US" dirty="0"/>
          </a:p>
        </p:txBody>
      </p:sp>
      <p:sp>
        <p:nvSpPr>
          <p:cNvPr id="3" name="Title 2"/>
          <p:cNvSpPr>
            <a:spLocks noGrp="1"/>
          </p:cNvSpPr>
          <p:nvPr>
            <p:ph type="title"/>
          </p:nvPr>
        </p:nvSpPr>
        <p:spPr/>
        <p:txBody>
          <a:bodyPr>
            <a:normAutofit/>
          </a:bodyPr>
          <a:lstStyle/>
          <a:p>
            <a:pPr algn="ctr"/>
            <a:r>
              <a:rPr lang="en-US" b="1" i="1" dirty="0" smtClean="0"/>
              <a:t>Maybe</a:t>
            </a: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67000"/>
            <a:ext cx="8229600" cy="3429000"/>
          </a:xfrm>
        </p:spPr>
        <p:txBody>
          <a:bodyPr>
            <a:normAutofit lnSpcReduction="10000"/>
          </a:bodyPr>
          <a:lstStyle/>
          <a:p>
            <a:r>
              <a:rPr lang="en-US" sz="2800" b="1" dirty="0" smtClean="0">
                <a:solidFill>
                  <a:srgbClr val="FFC000"/>
                </a:solidFill>
              </a:rPr>
              <a:t>Theoretical claim:</a:t>
            </a:r>
            <a:endParaRPr lang="en-US" sz="900" dirty="0" smtClean="0">
              <a:solidFill>
                <a:srgbClr val="FFC000"/>
              </a:solidFill>
            </a:endParaRPr>
          </a:p>
          <a:p>
            <a:pPr>
              <a:buNone/>
            </a:pPr>
            <a:r>
              <a:rPr lang="en-US" sz="2800" b="1" dirty="0" smtClean="0"/>
              <a:t>	</a:t>
            </a:r>
            <a:endParaRPr lang="en-US" sz="2400" dirty="0" smtClean="0"/>
          </a:p>
          <a:p>
            <a:pPr lvl="2"/>
            <a:r>
              <a:rPr lang="en-US" sz="2000" b="1" dirty="0" smtClean="0">
                <a:solidFill>
                  <a:srgbClr val="002060"/>
                </a:solidFill>
              </a:rPr>
              <a:t>Persons </a:t>
            </a:r>
            <a:r>
              <a:rPr lang="en-US" sz="2000" b="1" dirty="0" smtClean="0">
                <a:solidFill>
                  <a:srgbClr val="002060"/>
                </a:solidFill>
              </a:rPr>
              <a:t>with mental disorders have habits </a:t>
            </a:r>
            <a:r>
              <a:rPr lang="en-US" sz="2000" b="1" dirty="0" smtClean="0">
                <a:solidFill>
                  <a:srgbClr val="002060"/>
                </a:solidFill>
              </a:rPr>
              <a:t>of irrational </a:t>
            </a:r>
            <a:r>
              <a:rPr lang="en-US" sz="2000" b="1" dirty="0" smtClean="0">
                <a:solidFill>
                  <a:srgbClr val="002060"/>
                </a:solidFill>
              </a:rPr>
              <a:t>thinking.</a:t>
            </a:r>
            <a:r>
              <a:rPr lang="en-US" sz="1600" b="1" dirty="0" smtClean="0">
                <a:solidFill>
                  <a:srgbClr val="002060"/>
                </a:solidFill>
              </a:rPr>
              <a:t>			</a:t>
            </a:r>
            <a:endParaRPr lang="en-US" sz="1100" dirty="0" smtClean="0">
              <a:solidFill>
                <a:srgbClr val="002060"/>
              </a:solidFill>
            </a:endParaRPr>
          </a:p>
          <a:p>
            <a:pPr lvl="2"/>
            <a:r>
              <a:rPr lang="en-US" sz="2000" b="1" dirty="0" smtClean="0">
                <a:solidFill>
                  <a:srgbClr val="002060"/>
                </a:solidFill>
              </a:rPr>
              <a:t>Irrational </a:t>
            </a:r>
            <a:r>
              <a:rPr lang="en-US" sz="2000" b="1" dirty="0" smtClean="0">
                <a:solidFill>
                  <a:srgbClr val="002060"/>
                </a:solidFill>
              </a:rPr>
              <a:t>thoughts cause mental distress.</a:t>
            </a:r>
            <a:endParaRPr lang="en-US" sz="1100" dirty="0" smtClean="0">
              <a:solidFill>
                <a:srgbClr val="002060"/>
              </a:solidFill>
            </a:endParaRPr>
          </a:p>
          <a:p>
            <a:r>
              <a:rPr lang="en-US" sz="900" dirty="0" smtClean="0"/>
              <a:t>	</a:t>
            </a:r>
            <a:r>
              <a:rPr lang="en-US" sz="2800" b="1" dirty="0" smtClean="0"/>
              <a:t>		</a:t>
            </a:r>
            <a:endParaRPr lang="en-US" sz="900" dirty="0" smtClean="0"/>
          </a:p>
          <a:p>
            <a:r>
              <a:rPr lang="en-US" sz="2800" b="1" dirty="0" smtClean="0">
                <a:solidFill>
                  <a:srgbClr val="FFC000"/>
                </a:solidFill>
              </a:rPr>
              <a:t>Methodological </a:t>
            </a:r>
            <a:r>
              <a:rPr lang="en-US" sz="2800" b="1" dirty="0" smtClean="0">
                <a:solidFill>
                  <a:srgbClr val="FFC000"/>
                </a:solidFill>
              </a:rPr>
              <a:t>prescription:</a:t>
            </a:r>
            <a:r>
              <a:rPr lang="en-US" sz="2800" dirty="0" smtClean="0"/>
              <a:t> </a:t>
            </a:r>
            <a:endParaRPr lang="en-US" sz="1400" dirty="0" smtClean="0"/>
          </a:p>
          <a:p>
            <a:pPr lvl="2"/>
            <a:r>
              <a:rPr lang="en-US" sz="2000" b="1" dirty="0" smtClean="0">
                <a:solidFill>
                  <a:srgbClr val="002060"/>
                </a:solidFill>
              </a:rPr>
              <a:t>Induce </a:t>
            </a:r>
            <a:r>
              <a:rPr lang="en-US" sz="2000" b="1" dirty="0" smtClean="0">
                <a:solidFill>
                  <a:srgbClr val="002060"/>
                </a:solidFill>
              </a:rPr>
              <a:t>Rational thinking which leads to </a:t>
            </a:r>
            <a:r>
              <a:rPr lang="en-US" sz="2800" b="1" dirty="0" smtClean="0">
                <a:solidFill>
                  <a:srgbClr val="002060"/>
                </a:solidFill>
              </a:rPr>
              <a:t>“</a:t>
            </a:r>
            <a:r>
              <a:rPr lang="en-US" sz="2800" b="1" dirty="0" smtClean="0">
                <a:solidFill>
                  <a:srgbClr val="002060"/>
                </a:solidFill>
              </a:rPr>
              <a:t>cure”.</a:t>
            </a:r>
            <a:endParaRPr lang="en-US" sz="1400" dirty="0" smtClean="0">
              <a:solidFill>
                <a:srgbClr val="002060"/>
              </a:solidFill>
            </a:endParaRPr>
          </a:p>
          <a:p>
            <a:endParaRPr lang="en-US" dirty="0"/>
          </a:p>
        </p:txBody>
      </p:sp>
      <p:sp>
        <p:nvSpPr>
          <p:cNvPr id="3" name="Title 2"/>
          <p:cNvSpPr>
            <a:spLocks noGrp="1"/>
          </p:cNvSpPr>
          <p:nvPr>
            <p:ph type="title"/>
          </p:nvPr>
        </p:nvSpPr>
        <p:spPr>
          <a:xfrm>
            <a:off x="457200" y="152400"/>
            <a:ext cx="8229600" cy="2514600"/>
          </a:xfrm>
        </p:spPr>
        <p:txBody>
          <a:bodyPr>
            <a:normAutofit fontScale="90000"/>
          </a:bodyPr>
          <a:lstStyle/>
          <a:p>
            <a:pPr algn="just"/>
            <a:r>
              <a:rPr lang="en-US" b="1" dirty="0" smtClean="0"/>
              <a:t>The Standard </a:t>
            </a:r>
            <a:r>
              <a:rPr lang="en-US" b="1" dirty="0" smtClean="0"/>
              <a:t>View</a:t>
            </a:r>
            <a:r>
              <a:rPr lang="en-US" sz="4400" b="1" dirty="0" smtClean="0"/>
              <a:t> of Rational Emotive Behaviourial Therapy and Cognitive Behaviourial </a:t>
            </a:r>
            <a:r>
              <a:rPr lang="en-US" sz="4400" b="1" dirty="0" smtClean="0"/>
              <a:t>Therapy </a:t>
            </a:r>
            <a:r>
              <a:rPr lang="en-US" dirty="0" smtClean="0"/>
              <a:t/>
            </a:r>
            <a:br>
              <a:rPr lang="en-US" dirty="0" smtClean="0"/>
            </a:b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5410200"/>
          </a:xfrm>
        </p:spPr>
        <p:txBody>
          <a:bodyPr>
            <a:normAutofit/>
          </a:bodyPr>
          <a:lstStyle/>
          <a:p>
            <a:r>
              <a:rPr lang="en-US" b="1" dirty="0" smtClean="0"/>
              <a:t>The question for the Standard cognitive therapy is, can it find a way to coherently assimilate the new proposal?</a:t>
            </a:r>
            <a:r>
              <a:rPr lang="en-US" dirty="0" smtClean="0"/>
              <a:t/>
            </a:r>
            <a:br>
              <a:rPr lang="en-US" dirty="0" smtClean="0"/>
            </a:b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2438400"/>
            <a:ext cx="6324600" cy="3657600"/>
          </a:xfrm>
        </p:spPr>
        <p:txBody>
          <a:bodyPr/>
          <a:lstStyle/>
          <a:p>
            <a:pPr lvl="0"/>
            <a:r>
              <a:rPr lang="en-US" b="1" dirty="0" smtClean="0"/>
              <a:t>to </a:t>
            </a:r>
            <a:r>
              <a:rPr lang="en-US" b="1" dirty="0" smtClean="0"/>
              <a:t>see if there is a coherent way to tie standard cognitive therapy to the competing proposal </a:t>
            </a:r>
            <a:r>
              <a:rPr lang="en-US" b="1" dirty="0" smtClean="0"/>
              <a:t>and</a:t>
            </a:r>
          </a:p>
          <a:p>
            <a:pPr lvl="0">
              <a:buNone/>
            </a:pPr>
            <a:endParaRPr lang="en-US" dirty="0" smtClean="0"/>
          </a:p>
          <a:p>
            <a:r>
              <a:rPr lang="en-US" b="1" dirty="0" smtClean="0"/>
              <a:t> </a:t>
            </a:r>
            <a:r>
              <a:rPr lang="en-US" b="1" dirty="0" smtClean="0"/>
              <a:t>what’s </a:t>
            </a:r>
            <a:r>
              <a:rPr lang="en-US" b="1" dirty="0" smtClean="0"/>
              <a:t>to be said about the patients whacky beliefs.</a:t>
            </a:r>
            <a:endParaRPr lang="en-US" dirty="0" smtClean="0"/>
          </a:p>
          <a:p>
            <a:endParaRPr lang="en-US" dirty="0"/>
          </a:p>
        </p:txBody>
      </p:sp>
      <p:sp>
        <p:nvSpPr>
          <p:cNvPr id="3" name="Title 2"/>
          <p:cNvSpPr>
            <a:spLocks noGrp="1"/>
          </p:cNvSpPr>
          <p:nvPr>
            <p:ph type="title"/>
          </p:nvPr>
        </p:nvSpPr>
        <p:spPr>
          <a:xfrm>
            <a:off x="457200" y="152400"/>
            <a:ext cx="8229600" cy="2667000"/>
          </a:xfrm>
        </p:spPr>
        <p:txBody>
          <a:bodyPr>
            <a:normAutofit/>
          </a:bodyPr>
          <a:lstStyle/>
          <a:p>
            <a:r>
              <a:rPr lang="en-US" b="1" dirty="0" smtClean="0">
                <a:solidFill>
                  <a:srgbClr val="0070C0"/>
                </a:solidFill>
              </a:rPr>
              <a:t>Residual issues left unresolved</a:t>
            </a:r>
            <a:r>
              <a:rPr lang="en-US" dirty="0" smtClean="0"/>
              <a:t/>
            </a:r>
            <a:br>
              <a:rPr lang="en-US" dirty="0" smtClean="0"/>
            </a:br>
            <a:r>
              <a:rPr lang="en-US" dirty="0" smtClean="0"/>
              <a:t/>
            </a:r>
            <a:br>
              <a:rPr lang="en-US" dirty="0" smtClean="0"/>
            </a:br>
            <a:r>
              <a:rPr lang="en-US" dirty="0" smtClean="0"/>
              <a:t>	</a:t>
            </a:r>
            <a:r>
              <a:rPr lang="en-US" b="1" dirty="0" smtClean="0"/>
              <a:t>So, it remains </a:t>
            </a:r>
            <a:r>
              <a:rPr lang="en-US" dirty="0" smtClean="0"/>
              <a:t/>
            </a:r>
            <a:br>
              <a:rPr lang="en-US" dirty="0" smtClean="0"/>
            </a:b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71800"/>
            <a:ext cx="8229600" cy="3124200"/>
          </a:xfrm>
        </p:spPr>
        <p:txBody>
          <a:bodyPr/>
          <a:lstStyle/>
          <a:p>
            <a:r>
              <a:rPr lang="en-US" b="1" dirty="0" smtClean="0"/>
              <a:t>It looks as though there is no hope for a coherent fit between standard cognitive therapies and the new proposal if they are incommensurable.</a:t>
            </a:r>
            <a:endParaRPr lang="en-US" dirty="0" smtClean="0"/>
          </a:p>
          <a:p>
            <a:pPr>
              <a:buNone/>
            </a:pPr>
            <a:endParaRPr lang="en-US" dirty="0"/>
          </a:p>
        </p:txBody>
      </p:sp>
      <p:sp>
        <p:nvSpPr>
          <p:cNvPr id="3" name="Title 2"/>
          <p:cNvSpPr>
            <a:spLocks noGrp="1"/>
          </p:cNvSpPr>
          <p:nvPr>
            <p:ph type="title"/>
          </p:nvPr>
        </p:nvSpPr>
        <p:spPr>
          <a:xfrm>
            <a:off x="457200" y="152400"/>
            <a:ext cx="8229600" cy="2743200"/>
          </a:xfrm>
        </p:spPr>
        <p:txBody>
          <a:bodyPr>
            <a:normAutofit/>
          </a:bodyPr>
          <a:lstStyle/>
          <a:p>
            <a:r>
              <a:rPr lang="en-US" dirty="0" smtClean="0">
                <a:solidFill>
                  <a:srgbClr val="0070C0"/>
                </a:solidFill>
              </a:rPr>
              <a:t>The initial problems reappear at the next level </a:t>
            </a:r>
            <a:r>
              <a:rPr lang="en-US" dirty="0" smtClean="0"/>
              <a:t/>
            </a:r>
            <a:br>
              <a:rPr lang="en-US" dirty="0" smtClean="0"/>
            </a:b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6019800"/>
          </a:xfrm>
        </p:spPr>
        <p:txBody>
          <a:bodyPr>
            <a:normAutofit/>
          </a:bodyPr>
          <a:lstStyle/>
          <a:p>
            <a:r>
              <a:rPr lang="en-US" b="1" dirty="0" smtClean="0">
                <a:solidFill>
                  <a:srgbClr val="0070C0"/>
                </a:solidFill>
              </a:rPr>
              <a:t>Failure of Intertranslatablity</a:t>
            </a:r>
            <a:r>
              <a:rPr lang="en-US" dirty="0" smtClean="0"/>
              <a:t/>
            </a:r>
            <a:br>
              <a:rPr lang="en-US" dirty="0" smtClean="0"/>
            </a:br>
            <a:r>
              <a:rPr lang="en-US" dirty="0" smtClean="0"/>
              <a:t> </a:t>
            </a:r>
            <a:br>
              <a:rPr lang="en-US" dirty="0" smtClean="0"/>
            </a:br>
            <a:r>
              <a:rPr lang="en-US" b="1" dirty="0" smtClean="0"/>
              <a:t>On occasion, we may become unaware of the fact that the ontology implied by each approach to counseling undergoes a change.</a:t>
            </a:r>
            <a:r>
              <a:rPr lang="en-US" dirty="0" smtClean="0"/>
              <a:t/>
            </a:r>
            <a:br>
              <a:rPr lang="en-US" dirty="0" smtClean="0"/>
            </a:b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from [</a:t>
            </a:r>
            <a:r>
              <a:rPr lang="en-US" dirty="0" smtClean="0">
                <a:solidFill>
                  <a:srgbClr val="0070C0"/>
                </a:solidFill>
              </a:rPr>
              <a:t>standard view of cognitive therapy</a:t>
            </a:r>
            <a:r>
              <a:rPr lang="en-US" dirty="0" smtClean="0"/>
              <a:t>]</a:t>
            </a:r>
          </a:p>
          <a:p>
            <a:r>
              <a:rPr lang="en-US" dirty="0" smtClean="0">
                <a:solidFill>
                  <a:schemeClr val="tx2">
                    <a:lumMod val="50000"/>
                  </a:schemeClr>
                </a:solidFill>
              </a:rPr>
              <a:t>an idiom where the targets of counseling are determined and defined in relation to terms in an </a:t>
            </a:r>
            <a:r>
              <a:rPr lang="en-US" dirty="0" smtClean="0">
                <a:solidFill>
                  <a:srgbClr val="FF0000"/>
                </a:solidFill>
              </a:rPr>
              <a:t>ontology </a:t>
            </a:r>
            <a:r>
              <a:rPr lang="en-US" dirty="0" smtClean="0">
                <a:solidFill>
                  <a:srgbClr val="FF0000"/>
                </a:solidFill>
              </a:rPr>
              <a:t> of </a:t>
            </a:r>
            <a:r>
              <a:rPr lang="en-US" dirty="0" smtClean="0">
                <a:solidFill>
                  <a:srgbClr val="FF0000"/>
                </a:solidFill>
              </a:rPr>
              <a:t>individuals </a:t>
            </a:r>
            <a:r>
              <a:rPr lang="en-US" dirty="0" smtClean="0">
                <a:solidFill>
                  <a:schemeClr val="tx2">
                    <a:lumMod val="50000"/>
                  </a:schemeClr>
                </a:solidFill>
              </a:rPr>
              <a:t>(the client) and </a:t>
            </a:r>
            <a:r>
              <a:rPr lang="en-US" dirty="0" smtClean="0">
                <a:solidFill>
                  <a:srgbClr val="FF0000"/>
                </a:solidFill>
              </a:rPr>
              <a:t>their properties </a:t>
            </a:r>
            <a:r>
              <a:rPr lang="en-US" dirty="0" smtClean="0">
                <a:solidFill>
                  <a:srgbClr val="FF0000"/>
                </a:solidFill>
              </a:rPr>
              <a:t> </a:t>
            </a:r>
            <a:r>
              <a:rPr lang="en-US" dirty="0" smtClean="0">
                <a:solidFill>
                  <a:schemeClr val="tx2">
                    <a:lumMod val="50000"/>
                  </a:schemeClr>
                </a:solidFill>
              </a:rPr>
              <a:t>(</a:t>
            </a:r>
            <a:r>
              <a:rPr lang="en-US" dirty="0" smtClean="0">
                <a:solidFill>
                  <a:schemeClr val="tx2">
                    <a:lumMod val="50000"/>
                  </a:schemeClr>
                </a:solidFill>
              </a:rPr>
              <a:t>cognitive states), </a:t>
            </a:r>
          </a:p>
          <a:p>
            <a:pPr>
              <a:buNone/>
            </a:pPr>
            <a:r>
              <a:rPr lang="en-US" dirty="0" smtClean="0"/>
              <a:t> </a:t>
            </a:r>
          </a:p>
          <a:p>
            <a:r>
              <a:rPr lang="en-US" dirty="0" smtClean="0"/>
              <a:t>to [</a:t>
            </a:r>
            <a:r>
              <a:rPr lang="en-US" dirty="0" smtClean="0">
                <a:solidFill>
                  <a:srgbClr val="0070C0"/>
                </a:solidFill>
              </a:rPr>
              <a:t>proposed alternative view</a:t>
            </a:r>
            <a:r>
              <a:rPr lang="en-US" dirty="0" smtClean="0"/>
              <a:t>]</a:t>
            </a:r>
          </a:p>
          <a:p>
            <a:r>
              <a:rPr lang="en-US" dirty="0" smtClean="0">
                <a:solidFill>
                  <a:schemeClr val="tx2">
                    <a:lumMod val="50000"/>
                  </a:schemeClr>
                </a:solidFill>
              </a:rPr>
              <a:t>an idiom where they are determined and defined in relation to terms in an </a:t>
            </a:r>
            <a:r>
              <a:rPr lang="en-US" dirty="0" smtClean="0">
                <a:solidFill>
                  <a:srgbClr val="FF0000"/>
                </a:solidFill>
              </a:rPr>
              <a:t>event ontology </a:t>
            </a:r>
            <a:r>
              <a:rPr lang="en-US" dirty="0" smtClean="0">
                <a:solidFill>
                  <a:schemeClr val="tx2">
                    <a:lumMod val="50000"/>
                  </a:schemeClr>
                </a:solidFill>
              </a:rPr>
              <a:t>(movement towards goals - greater information) and </a:t>
            </a:r>
            <a:r>
              <a:rPr lang="en-US" dirty="0" smtClean="0">
                <a:solidFill>
                  <a:srgbClr val="FF0000"/>
                </a:solidFill>
              </a:rPr>
              <a:t>abstract objects </a:t>
            </a:r>
            <a:r>
              <a:rPr lang="en-US" dirty="0" smtClean="0">
                <a:solidFill>
                  <a:schemeClr val="tx2">
                    <a:lumMod val="50000"/>
                  </a:schemeClr>
                </a:solidFill>
              </a:rPr>
              <a:t>(dialogues).</a:t>
            </a:r>
            <a:endParaRPr lang="en-US" dirty="0">
              <a:solidFill>
                <a:schemeClr val="tx2">
                  <a:lumMod val="50000"/>
                </a:schemeClr>
              </a:solidFill>
            </a:endParaRPr>
          </a:p>
        </p:txBody>
      </p:sp>
      <p:sp>
        <p:nvSpPr>
          <p:cNvPr id="3" name="Title 2"/>
          <p:cNvSpPr>
            <a:spLocks noGrp="1"/>
          </p:cNvSpPr>
          <p:nvPr>
            <p:ph type="title"/>
          </p:nvPr>
        </p:nvSpPr>
        <p:spPr/>
        <p:txBody>
          <a:bodyPr>
            <a:normAutofit/>
          </a:bodyPr>
          <a:lstStyle/>
          <a:p>
            <a:r>
              <a:rPr lang="en-US" dirty="0" smtClean="0">
                <a:solidFill>
                  <a:srgbClr val="0070C0"/>
                </a:solidFill>
              </a:rPr>
              <a:t>The change is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5867400"/>
          </a:xfrm>
        </p:spPr>
        <p:txBody>
          <a:bodyPr>
            <a:normAutofit/>
          </a:bodyPr>
          <a:lstStyle/>
          <a:p>
            <a:r>
              <a:rPr lang="en-US" b="1" dirty="0" smtClean="0"/>
              <a:t>Factors motivating choices among beliefs [belief nets containing the therapist’s methodological prescriptions] are, unconsciously, interpreted differently from within each approach.</a:t>
            </a:r>
            <a:r>
              <a:rPr lang="en-US" dirty="0" smtClean="0"/>
              <a:t> </a:t>
            </a:r>
            <a:br>
              <a:rPr lang="en-US" dirty="0" smtClean="0"/>
            </a:b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 </a:t>
            </a:r>
            <a:endParaRPr lang="en-US" dirty="0" smtClean="0"/>
          </a:p>
          <a:p>
            <a:pPr lvl="0"/>
            <a:r>
              <a:rPr lang="en-US" b="1" dirty="0" smtClean="0"/>
              <a:t>Ontology </a:t>
            </a:r>
            <a:r>
              <a:rPr lang="en-US" b="1" dirty="0" smtClean="0"/>
              <a:t>of Standard View assumed in criticism of the rationality of cognitive therapy:  </a:t>
            </a:r>
            <a:endParaRPr lang="en-US" dirty="0" smtClean="0"/>
          </a:p>
          <a:p>
            <a:pPr>
              <a:buNone/>
            </a:pPr>
            <a:r>
              <a:rPr lang="en-US" b="1" dirty="0" smtClean="0"/>
              <a:t>		</a:t>
            </a:r>
            <a:r>
              <a:rPr lang="en-US" b="1" dirty="0" smtClean="0">
                <a:solidFill>
                  <a:srgbClr val="FFC000"/>
                </a:solidFill>
              </a:rPr>
              <a:t>Individuals and their speech acts behaviors.</a:t>
            </a:r>
            <a:endParaRPr lang="en-US" dirty="0" smtClean="0">
              <a:solidFill>
                <a:srgbClr val="FFC000"/>
              </a:solidFill>
            </a:endParaRPr>
          </a:p>
          <a:p>
            <a:pPr>
              <a:buNone/>
            </a:pPr>
            <a:r>
              <a:rPr lang="en-US" b="1" dirty="0" smtClean="0"/>
              <a:t>							</a:t>
            </a:r>
            <a:endParaRPr lang="en-US" dirty="0" smtClean="0"/>
          </a:p>
          <a:p>
            <a:pPr lvl="0"/>
            <a:r>
              <a:rPr lang="en-US" b="1" dirty="0" smtClean="0"/>
              <a:t>Ontology </a:t>
            </a:r>
            <a:r>
              <a:rPr lang="en-US" b="1" dirty="0" smtClean="0"/>
              <a:t>of Competing proposal:</a:t>
            </a:r>
            <a:endParaRPr lang="en-US" dirty="0" smtClean="0"/>
          </a:p>
          <a:p>
            <a:pPr>
              <a:buNone/>
            </a:pPr>
            <a:r>
              <a:rPr lang="en-US" b="1" dirty="0" smtClean="0"/>
              <a:t>		 </a:t>
            </a:r>
            <a:r>
              <a:rPr lang="en-US" b="1" dirty="0" smtClean="0">
                <a:solidFill>
                  <a:srgbClr val="FFC000"/>
                </a:solidFill>
              </a:rPr>
              <a:t>Comparative information of dialogues</a:t>
            </a:r>
            <a:r>
              <a:rPr lang="en-US" dirty="0" smtClean="0"/>
              <a:t>	</a:t>
            </a:r>
            <a:endParaRPr lang="en-US" dirty="0"/>
          </a:p>
        </p:txBody>
      </p:sp>
      <p:sp>
        <p:nvSpPr>
          <p:cNvPr id="3" name="Title 2"/>
          <p:cNvSpPr>
            <a:spLocks noGrp="1"/>
          </p:cNvSpPr>
          <p:nvPr>
            <p:ph type="title"/>
          </p:nvPr>
        </p:nvSpPr>
        <p:spPr/>
        <p:txBody>
          <a:bodyPr/>
          <a:lstStyle/>
          <a:p>
            <a:r>
              <a:rPr lang="en-US" b="1" dirty="0" smtClean="0">
                <a:solidFill>
                  <a:srgbClr val="0070C0"/>
                </a:solidFill>
              </a:rPr>
              <a:t>Who counts what as rational</a:t>
            </a:r>
            <a:endParaRPr lang="en-US" dirty="0">
              <a:solidFill>
                <a:srgbClr val="0070C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581400"/>
            <a:ext cx="8229600" cy="1828800"/>
          </a:xfrm>
        </p:spPr>
        <p:txBody>
          <a:bodyPr/>
          <a:lstStyle/>
          <a:p>
            <a:r>
              <a:rPr lang="en-US" b="1" dirty="0" smtClean="0"/>
              <a:t>After coming this far, is there anything left in the new proposal that warrants the name “cognitive therapy”?  </a:t>
            </a:r>
            <a:endParaRPr lang="en-US" dirty="0" smtClean="0"/>
          </a:p>
          <a:p>
            <a:pPr>
              <a:buNone/>
            </a:pPr>
            <a:endParaRPr lang="en-US" dirty="0"/>
          </a:p>
        </p:txBody>
      </p:sp>
      <p:sp>
        <p:nvSpPr>
          <p:cNvPr id="3" name="Title 2"/>
          <p:cNvSpPr>
            <a:spLocks noGrp="1"/>
          </p:cNvSpPr>
          <p:nvPr>
            <p:ph type="title"/>
          </p:nvPr>
        </p:nvSpPr>
        <p:spPr>
          <a:xfrm>
            <a:off x="457200" y="152400"/>
            <a:ext cx="8229600" cy="3581400"/>
          </a:xfrm>
        </p:spPr>
        <p:txBody>
          <a:bodyPr>
            <a:normAutofit/>
          </a:bodyPr>
          <a:lstStyle/>
          <a:p>
            <a:pPr algn="ctr"/>
            <a:r>
              <a:rPr lang="en-US" b="1" dirty="0" smtClean="0">
                <a:solidFill>
                  <a:srgbClr val="0070C0"/>
                </a:solidFill>
              </a:rPr>
              <a:t>Where do we go from here?</a:t>
            </a:r>
            <a:r>
              <a:rPr lang="en-US" dirty="0" smtClean="0"/>
              <a:t/>
            </a:r>
            <a:br>
              <a:rPr lang="en-US" dirty="0" smtClean="0"/>
            </a:br>
            <a:r>
              <a:rPr lang="en-US" dirty="0" smtClean="0"/>
              <a:t>		</a:t>
            </a:r>
            <a:br>
              <a:rPr lang="en-US" dirty="0" smtClean="0"/>
            </a:br>
            <a:r>
              <a:rPr lang="en-US" dirty="0" smtClean="0"/>
              <a:t> </a:t>
            </a:r>
            <a:br>
              <a:rPr lang="en-US" dirty="0" smtClean="0"/>
            </a:br>
            <a:r>
              <a:rPr lang="en-US" sz="3600" b="1" dirty="0" smtClean="0"/>
              <a:t>A further nest of problems.</a:t>
            </a:r>
            <a:r>
              <a:rPr lang="en-US" dirty="0" smtClean="0"/>
              <a:t/>
            </a:r>
            <a:br>
              <a:rPr lang="en-US" dirty="0" smtClean="0"/>
            </a:b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5638800"/>
          </a:xfrm>
        </p:spPr>
        <p:txBody>
          <a:bodyPr>
            <a:normAutofit/>
          </a:bodyPr>
          <a:lstStyle/>
          <a:p>
            <a:r>
              <a:rPr lang="en-US" b="1" dirty="0" smtClean="0"/>
              <a:t>Can a general - dimensional account of valuation, embodied in affect, be integrated into an account of rational decision making?</a:t>
            </a:r>
            <a:r>
              <a:rPr lang="en-US" dirty="0" smtClean="0"/>
              <a:t/>
            </a:r>
            <a:br>
              <a:rPr lang="en-US" dirty="0" smtClean="0"/>
            </a:b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smtClean="0"/>
              <a:t>General accounts:</a:t>
            </a:r>
            <a:endParaRPr lang="en-US" dirty="0"/>
          </a:p>
        </p:txBody>
      </p:sp>
      <p:sp>
        <p:nvSpPr>
          <p:cNvPr id="2" name="Content Placeholder 1"/>
          <p:cNvSpPr>
            <a:spLocks noGrp="1"/>
          </p:cNvSpPr>
          <p:nvPr>
            <p:ph sz="half" idx="2"/>
          </p:nvPr>
        </p:nvSpPr>
        <p:spPr/>
        <p:txBody>
          <a:bodyPr>
            <a:normAutofit fontScale="92500" lnSpcReduction="10000"/>
          </a:bodyPr>
          <a:lstStyle/>
          <a:p>
            <a:r>
              <a:rPr lang="en-US" dirty="0" smtClean="0"/>
              <a:t>Generalizes across all types of valuation</a:t>
            </a:r>
          </a:p>
          <a:p>
            <a:pPr>
              <a:buNone/>
            </a:pPr>
            <a:r>
              <a:rPr lang="en-US" dirty="0" smtClean="0"/>
              <a:t> </a:t>
            </a:r>
          </a:p>
          <a:p>
            <a:r>
              <a:rPr lang="en-US" dirty="0" smtClean="0"/>
              <a:t>hypothesize that the </a:t>
            </a:r>
            <a:r>
              <a:rPr lang="en-US" dirty="0" err="1" smtClean="0"/>
              <a:t>neuro</a:t>
            </a:r>
            <a:r>
              <a:rPr lang="en-US" dirty="0" smtClean="0"/>
              <a:t>-biological underpinnings of valuation events are [or more weakly, are best modeled as] some single set of functions implemented throughout our neural nets.</a:t>
            </a:r>
            <a:endParaRPr lang="en-US" dirty="0"/>
          </a:p>
        </p:txBody>
      </p:sp>
      <p:sp>
        <p:nvSpPr>
          <p:cNvPr id="6" name="Content Placeholder 5"/>
          <p:cNvSpPr>
            <a:spLocks noGrp="1"/>
          </p:cNvSpPr>
          <p:nvPr>
            <p:ph sz="quarter" idx="4"/>
          </p:nvPr>
        </p:nvSpPr>
        <p:spPr>
          <a:xfrm>
            <a:off x="4649788" y="2201896"/>
            <a:ext cx="4038600" cy="4351304"/>
          </a:xfrm>
        </p:spPr>
        <p:txBody>
          <a:bodyPr>
            <a:normAutofit/>
          </a:bodyPr>
          <a:lstStyle/>
          <a:p>
            <a:r>
              <a:rPr lang="en-US" dirty="0" smtClean="0"/>
              <a:t>focus on differences between moral valuation, </a:t>
            </a:r>
          </a:p>
          <a:p>
            <a:r>
              <a:rPr lang="en-US" dirty="0" smtClean="0"/>
              <a:t>economic valuations, aesthetic valuation, </a:t>
            </a:r>
          </a:p>
          <a:p>
            <a:r>
              <a:rPr lang="en-US" dirty="0" smtClean="0"/>
              <a:t>etc.</a:t>
            </a: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5" name="Text Placeholder 4"/>
          <p:cNvSpPr>
            <a:spLocks noGrp="1"/>
          </p:cNvSpPr>
          <p:nvPr>
            <p:ph type="body" idx="3"/>
          </p:nvPr>
        </p:nvSpPr>
        <p:spPr/>
        <p:txBody>
          <a:bodyPr/>
          <a:lstStyle/>
          <a:p>
            <a:r>
              <a:rPr lang="en-US" dirty="0" smtClean="0"/>
              <a:t>Non-general accounts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562600"/>
          </a:xfrm>
        </p:spPr>
        <p:txBody>
          <a:bodyPr>
            <a:normAutofit/>
          </a:bodyPr>
          <a:lstStyle/>
          <a:p>
            <a:pPr lvl="0"/>
            <a:r>
              <a:rPr lang="en-US" b="1" dirty="0" smtClean="0">
                <a:solidFill>
                  <a:srgbClr val="FFC000"/>
                </a:solidFill>
              </a:rPr>
              <a:t>Multiple </a:t>
            </a:r>
            <a:r>
              <a:rPr lang="en-US" b="1" dirty="0" smtClean="0">
                <a:solidFill>
                  <a:srgbClr val="FFC000"/>
                </a:solidFill>
              </a:rPr>
              <a:t>equivalent belief networks  describe any given affective condition.   </a:t>
            </a:r>
            <a:r>
              <a:rPr lang="en-US" b="1" dirty="0" smtClean="0">
                <a:solidFill>
                  <a:srgbClr val="FFC000"/>
                </a:solidFill>
              </a:rPr>
              <a:t> </a:t>
            </a:r>
            <a:endParaRPr lang="en-US" dirty="0" smtClean="0">
              <a:solidFill>
                <a:srgbClr val="FFC000"/>
              </a:solidFill>
            </a:endParaRPr>
          </a:p>
          <a:p>
            <a:pPr marL="914400" indent="0" algn="just"/>
            <a:r>
              <a:rPr lang="en-US" sz="1700" b="1" dirty="0" smtClean="0">
                <a:solidFill>
                  <a:srgbClr val="FF0000"/>
                </a:solidFill>
              </a:rPr>
              <a:t>". . . emotional states will always be more primitive than belief networks and so can be fully described by more than one.   . . . .  The therapist or counselor (with the client) is at liberty to remove one belief network and replace it with another network” (Waller 2001, p. 30</a:t>
            </a:r>
            <a:r>
              <a:rPr lang="en-US" sz="1700" b="1" dirty="0" smtClean="0">
                <a:solidFill>
                  <a:srgbClr val="FF0000"/>
                </a:solidFill>
              </a:rPr>
              <a:t>).</a:t>
            </a:r>
            <a:r>
              <a:rPr lang="en-US" b="1" dirty="0" smtClean="0"/>
              <a:t> </a:t>
            </a:r>
            <a:endParaRPr lang="en-US" dirty="0" smtClean="0"/>
          </a:p>
          <a:p>
            <a:pPr lvl="0"/>
            <a:r>
              <a:rPr lang="en-US" b="1" dirty="0" smtClean="0">
                <a:solidFill>
                  <a:srgbClr val="FFC000"/>
                </a:solidFill>
              </a:rPr>
              <a:t>There </a:t>
            </a:r>
            <a:r>
              <a:rPr lang="en-US" b="1" dirty="0" smtClean="0">
                <a:solidFill>
                  <a:srgbClr val="FFC000"/>
                </a:solidFill>
              </a:rPr>
              <a:t>will be multiple equally rational ways to account for how one feels. </a:t>
            </a:r>
            <a:r>
              <a:rPr lang="en-US" b="1" dirty="0" smtClean="0"/>
              <a:t>			 </a:t>
            </a:r>
            <a:endParaRPr lang="en-US" dirty="0" smtClean="0"/>
          </a:p>
          <a:p>
            <a:pPr lvl="0"/>
            <a:r>
              <a:rPr lang="en-US" b="1" dirty="0" smtClean="0">
                <a:solidFill>
                  <a:srgbClr val="FFC000"/>
                </a:solidFill>
              </a:rPr>
              <a:t>So, </a:t>
            </a:r>
            <a:r>
              <a:rPr lang="en-US" b="1" dirty="0" smtClean="0">
                <a:solidFill>
                  <a:srgbClr val="FFC000"/>
                </a:solidFill>
              </a:rPr>
              <a:t>therapists must have some other basis for advocating one set of beliefs to their clients</a:t>
            </a:r>
            <a:r>
              <a:rPr lang="en-US" b="1" dirty="0" smtClean="0">
                <a:solidFill>
                  <a:srgbClr val="FFC000"/>
                </a:solidFill>
              </a:rPr>
              <a:t>.</a:t>
            </a:r>
            <a:r>
              <a:rPr lang="en-US" b="1" dirty="0" smtClean="0"/>
              <a:t> </a:t>
            </a:r>
            <a:endParaRPr lang="en-US" dirty="0" smtClean="0"/>
          </a:p>
          <a:p>
            <a:pPr lvl="0"/>
            <a:r>
              <a:rPr lang="en-US" b="1" dirty="0" smtClean="0">
                <a:solidFill>
                  <a:srgbClr val="FFC000"/>
                </a:solidFill>
              </a:rPr>
              <a:t>Pick </a:t>
            </a:r>
            <a:r>
              <a:rPr lang="en-US" b="1" dirty="0" smtClean="0">
                <a:solidFill>
                  <a:srgbClr val="FFC000"/>
                </a:solidFill>
              </a:rPr>
              <a:t>sets of beliefs that are likely to improve how the client feels.  </a:t>
            </a:r>
            <a:endParaRPr lang="en-US" dirty="0" smtClean="0">
              <a:solidFill>
                <a:srgbClr val="FFC000"/>
              </a:solidFill>
            </a:endParaRPr>
          </a:p>
          <a:p>
            <a:endParaRPr lang="en-US" dirty="0"/>
          </a:p>
        </p:txBody>
      </p:sp>
      <p:sp>
        <p:nvSpPr>
          <p:cNvPr id="3" name="Title 2"/>
          <p:cNvSpPr>
            <a:spLocks noGrp="1"/>
          </p:cNvSpPr>
          <p:nvPr>
            <p:ph type="title"/>
          </p:nvPr>
        </p:nvSpPr>
        <p:spPr>
          <a:xfrm>
            <a:off x="457200" y="304800"/>
            <a:ext cx="8229600" cy="1066800"/>
          </a:xfrm>
        </p:spPr>
        <p:txBody>
          <a:bodyPr>
            <a:normAutofit fontScale="90000"/>
          </a:bodyPr>
          <a:lstStyle/>
          <a:p>
            <a:r>
              <a:rPr lang="en-US" sz="3200" b="1" dirty="0" smtClean="0">
                <a:solidFill>
                  <a:srgbClr val="002060"/>
                </a:solidFill>
              </a:rPr>
              <a:t>Underdetermination</a:t>
            </a:r>
            <a:r>
              <a:rPr lang="en-US" sz="3200" b="1" dirty="0" smtClean="0">
                <a:solidFill>
                  <a:srgbClr val="002060"/>
                </a:solidFill>
              </a:rPr>
              <a:t> of cognitive theories:</a:t>
            </a:r>
            <a:r>
              <a:rPr lang="en-US" dirty="0" smtClean="0"/>
              <a:t/>
            </a:r>
            <a:br>
              <a:rPr lang="en-US" dirty="0" smtClean="0"/>
            </a:b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Dimensional</a:t>
            </a:r>
            <a:endParaRPr lang="en-US" dirty="0"/>
          </a:p>
        </p:txBody>
      </p:sp>
      <p:sp>
        <p:nvSpPr>
          <p:cNvPr id="3" name="Content Placeholder 2"/>
          <p:cNvSpPr>
            <a:spLocks noGrp="1"/>
          </p:cNvSpPr>
          <p:nvPr>
            <p:ph sz="half" idx="2"/>
          </p:nvPr>
        </p:nvSpPr>
        <p:spPr/>
        <p:txBody>
          <a:bodyPr>
            <a:normAutofit fontScale="92500" lnSpcReduction="20000"/>
          </a:bodyPr>
          <a:lstStyle/>
          <a:p>
            <a:r>
              <a:rPr lang="en-US" dirty="0" smtClean="0"/>
              <a:t>hypothesize that differences in </a:t>
            </a:r>
            <a:r>
              <a:rPr lang="en-US" dirty="0" err="1" smtClean="0"/>
              <a:t>behaviourial</a:t>
            </a:r>
            <a:r>
              <a:rPr lang="en-US" dirty="0" smtClean="0"/>
              <a:t> output [which we term variously as moods, impressions, interpretations, etc ] are, when viewed from the perspective of </a:t>
            </a:r>
            <a:r>
              <a:rPr lang="en-US" dirty="0" err="1" smtClean="0"/>
              <a:t>neuro</a:t>
            </a:r>
            <a:r>
              <a:rPr lang="en-US" dirty="0" smtClean="0"/>
              <a:t>-biology, best understood as implementing a function at various degrees or levels of activation.</a:t>
            </a:r>
          </a:p>
          <a:p>
            <a:endParaRPr lang="en-US" dirty="0"/>
          </a:p>
        </p:txBody>
      </p:sp>
      <p:sp>
        <p:nvSpPr>
          <p:cNvPr id="4" name="Content Placeholder 3"/>
          <p:cNvSpPr>
            <a:spLocks noGrp="1"/>
          </p:cNvSpPr>
          <p:nvPr>
            <p:ph sz="quarter" idx="4"/>
          </p:nvPr>
        </p:nvSpPr>
        <p:spPr/>
        <p:txBody>
          <a:bodyPr>
            <a:normAutofit fontScale="92500"/>
          </a:bodyPr>
          <a:lstStyle/>
          <a:p>
            <a:r>
              <a:rPr lang="en-US" dirty="0" smtClean="0"/>
              <a:t>focus on discrete categories such as </a:t>
            </a:r>
          </a:p>
          <a:p>
            <a:r>
              <a:rPr lang="en-US" dirty="0" smtClean="0"/>
              <a:t>good, bad, </a:t>
            </a:r>
          </a:p>
          <a:p>
            <a:r>
              <a:rPr lang="en-US" dirty="0" smtClean="0"/>
              <a:t>true, false, </a:t>
            </a:r>
          </a:p>
          <a:p>
            <a:r>
              <a:rPr lang="en-US" dirty="0" smtClean="0"/>
              <a:t>functional, dysfunctional, </a:t>
            </a:r>
          </a:p>
          <a:p>
            <a:r>
              <a:rPr lang="en-US" dirty="0" smtClean="0"/>
              <a:t>and produces hierarchical classification, e.g. DSM-IV-TR. </a:t>
            </a:r>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idx="3"/>
          </p:nvPr>
        </p:nvSpPr>
        <p:spPr/>
        <p:txBody>
          <a:bodyPr/>
          <a:lstStyle/>
          <a:p>
            <a:r>
              <a:rPr lang="en-US" dirty="0" smtClean="0"/>
              <a:t>Non dimensional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990600"/>
            <a:ext cx="8229600" cy="3962400"/>
          </a:xfrm>
        </p:spPr>
        <p:txBody>
          <a:bodyPr>
            <a:normAutofit/>
          </a:bodyPr>
          <a:lstStyle/>
          <a:p>
            <a:pPr algn="ctr"/>
            <a:r>
              <a:rPr lang="en-US" sz="4800" b="1" dirty="0" smtClean="0">
                <a:solidFill>
                  <a:srgbClr val="FFC000"/>
                </a:solidFill>
              </a:rPr>
              <a:t>The subjective feel of considering beliefs can be considered evidence for or against those beliefs- i.e. </a:t>
            </a:r>
            <a:r>
              <a:rPr lang="en-US" sz="4800" b="1" dirty="0" smtClean="0">
                <a:solidFill>
                  <a:srgbClr val="FFC000"/>
                </a:solidFill>
              </a:rPr>
              <a:t>justificatory grounds</a:t>
            </a:r>
            <a:endParaRPr lang="en-US" sz="4800" b="1" dirty="0">
              <a:solidFill>
                <a:srgbClr val="FFC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5486400"/>
          </a:xfrm>
        </p:spPr>
        <p:txBody>
          <a:bodyPr>
            <a:normAutofit/>
          </a:bodyPr>
          <a:lstStyle/>
          <a:p>
            <a:r>
              <a:rPr lang="en-US" dirty="0" smtClean="0">
                <a:solidFill>
                  <a:srgbClr val="0070C0"/>
                </a:solidFill>
              </a:rPr>
              <a:t>Irrational belief system : </a:t>
            </a:r>
            <a:r>
              <a:rPr lang="en-US" dirty="0" smtClean="0">
                <a:solidFill>
                  <a:srgbClr val="0070C0"/>
                </a:solidFill>
              </a:rPr>
              <a:t/>
            </a:r>
            <a:br>
              <a:rPr lang="en-US" dirty="0" smtClean="0">
                <a:solidFill>
                  <a:srgbClr val="0070C0"/>
                </a:solidFill>
              </a:rPr>
            </a:br>
            <a:r>
              <a:rPr lang="en-US" dirty="0" smtClean="0">
                <a:solidFill>
                  <a:srgbClr val="0070C0"/>
                </a:solidFill>
              </a:rPr>
              <a:t> </a:t>
            </a:r>
            <a:r>
              <a:rPr lang="en-US" dirty="0" smtClean="0"/>
              <a:t/>
            </a:r>
            <a:br>
              <a:rPr lang="en-US" dirty="0" smtClean="0"/>
            </a:br>
            <a:r>
              <a:rPr lang="en-US" dirty="0" smtClean="0"/>
              <a:t>     “</a:t>
            </a:r>
            <a:r>
              <a:rPr lang="en-US" dirty="0" smtClean="0"/>
              <a:t>I’m always late for work.”; </a:t>
            </a:r>
            <a:br>
              <a:rPr lang="en-US" dirty="0" smtClean="0"/>
            </a:br>
            <a:r>
              <a:rPr lang="en-US" dirty="0" smtClean="0"/>
              <a:t>               </a:t>
            </a:r>
            <a:br>
              <a:rPr lang="en-US" dirty="0" smtClean="0"/>
            </a:br>
            <a:r>
              <a:rPr lang="en-US" dirty="0" smtClean="0"/>
              <a:t> </a:t>
            </a:r>
            <a:r>
              <a:rPr lang="en-US" dirty="0" smtClean="0"/>
              <a:t>                 “</a:t>
            </a:r>
            <a:r>
              <a:rPr lang="en-US" dirty="0" smtClean="0"/>
              <a:t>I’m a failure.”; </a:t>
            </a:r>
            <a:r>
              <a:rPr lang="en-US" dirty="0" smtClean="0"/>
              <a:t/>
            </a:r>
            <a:br>
              <a:rPr lang="en-US" dirty="0" smtClean="0"/>
            </a:br>
            <a:r>
              <a:rPr lang="en-US" dirty="0" smtClean="0"/>
              <a:t>                     </a:t>
            </a:r>
            <a:br>
              <a:rPr lang="en-US" dirty="0" smtClean="0"/>
            </a:br>
            <a:r>
              <a:rPr lang="en-US" dirty="0" smtClean="0"/>
              <a:t> </a:t>
            </a:r>
            <a:r>
              <a:rPr lang="en-US" dirty="0" smtClean="0"/>
              <a:t>                     “</a:t>
            </a:r>
            <a:r>
              <a:rPr lang="en-US" dirty="0" smtClean="0"/>
              <a:t>The boss hates me.”</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762000"/>
            <a:ext cx="8229600" cy="3429000"/>
          </a:xfrm>
        </p:spPr>
        <p:txBody>
          <a:bodyPr>
            <a:normAutofit/>
          </a:bodyPr>
          <a:lstStyle/>
          <a:p>
            <a:r>
              <a:rPr lang="en-US" dirty="0" smtClean="0">
                <a:solidFill>
                  <a:srgbClr val="0070C0"/>
                </a:solidFill>
              </a:rPr>
              <a:t>Feelings as evidence</a:t>
            </a:r>
            <a:r>
              <a:rPr lang="en-US" dirty="0" smtClean="0">
                <a:solidFill>
                  <a:srgbClr val="0070C0"/>
                </a:solidFill>
              </a:rPr>
              <a:t>:</a:t>
            </a:r>
            <a:r>
              <a:rPr lang="en-US" dirty="0" smtClean="0"/>
              <a:t/>
            </a:r>
            <a:br>
              <a:rPr lang="en-US" dirty="0" smtClean="0"/>
            </a:br>
            <a:r>
              <a:rPr lang="en-US" dirty="0" smtClean="0"/>
              <a:t/>
            </a:r>
            <a:br>
              <a:rPr lang="en-US" dirty="0" smtClean="0"/>
            </a:br>
            <a:r>
              <a:rPr lang="en-US" dirty="0" smtClean="0"/>
              <a:t> </a:t>
            </a:r>
            <a:r>
              <a:rPr lang="en-US" sz="3600" dirty="0" smtClean="0"/>
              <a:t>My beliefs must be factual </a:t>
            </a:r>
            <a:r>
              <a:rPr lang="en-US" sz="3600" dirty="0" smtClean="0"/>
              <a:t/>
            </a:r>
            <a:br>
              <a:rPr lang="en-US" sz="3600" dirty="0" smtClean="0"/>
            </a:br>
            <a:r>
              <a:rPr lang="en-US" sz="3600" dirty="0" smtClean="0"/>
              <a:t>or </a:t>
            </a:r>
            <a:r>
              <a:rPr lang="en-US" sz="3600" dirty="0" smtClean="0"/>
              <a:t>else I wouldn’t be feeling the way I do.</a:t>
            </a: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90600"/>
            <a:ext cx="8229600" cy="2971800"/>
          </a:xfrm>
        </p:spPr>
        <p:txBody>
          <a:bodyPr>
            <a:normAutofit fontScale="90000"/>
          </a:bodyPr>
          <a:lstStyle/>
          <a:p>
            <a:r>
              <a:rPr lang="en-US" dirty="0" smtClean="0">
                <a:solidFill>
                  <a:srgbClr val="0070C0"/>
                </a:solidFill>
              </a:rPr>
              <a:t>Resultant feelings: </a:t>
            </a:r>
            <a:r>
              <a:rPr lang="en-US" dirty="0" smtClean="0"/>
              <a:t/>
            </a:r>
            <a:br>
              <a:rPr lang="en-US" dirty="0" smtClean="0"/>
            </a:br>
            <a:r>
              <a:rPr lang="en-US" dirty="0" smtClean="0"/>
              <a:t/>
            </a:r>
            <a:br>
              <a:rPr lang="en-US" dirty="0" smtClean="0"/>
            </a:br>
            <a:r>
              <a:rPr lang="en-US" dirty="0" smtClean="0"/>
              <a:t>  	hopeless</a:t>
            </a:r>
            <a:r>
              <a:rPr lang="en-US" dirty="0" smtClean="0"/>
              <a:t>, </a:t>
            </a:r>
            <a:r>
              <a:rPr lang="en-US" dirty="0" smtClean="0"/>
              <a:t/>
            </a:r>
            <a:br>
              <a:rPr lang="en-US" dirty="0" smtClean="0"/>
            </a:br>
            <a:r>
              <a:rPr lang="en-US" dirty="0" smtClean="0"/>
              <a:t>		worthless</a:t>
            </a:r>
            <a:r>
              <a:rPr lang="en-US" dirty="0" smtClean="0"/>
              <a:t>, </a:t>
            </a:r>
            <a:r>
              <a:rPr lang="en-US" dirty="0" smtClean="0"/>
              <a:t> </a:t>
            </a:r>
            <a:r>
              <a:rPr lang="en-US" dirty="0" smtClean="0"/>
              <a:t> </a:t>
            </a:r>
            <a:r>
              <a:rPr lang="en-US" dirty="0" smtClean="0"/>
              <a:t/>
            </a:r>
            <a:br>
              <a:rPr lang="en-US" dirty="0" smtClean="0"/>
            </a:br>
            <a:r>
              <a:rPr lang="en-US" dirty="0" smtClean="0"/>
              <a:t>			sad, </a:t>
            </a:r>
            <a:br>
              <a:rPr lang="en-US" dirty="0" smtClean="0"/>
            </a:br>
            <a:r>
              <a:rPr lang="en-US" dirty="0" smtClean="0"/>
              <a:t>				dissociative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4572000"/>
          </a:xfrm>
        </p:spPr>
        <p:txBody>
          <a:bodyPr>
            <a:normAutofit/>
          </a:bodyPr>
          <a:lstStyle/>
          <a:p>
            <a:r>
              <a:rPr lang="en-US" dirty="0" smtClean="0">
                <a:solidFill>
                  <a:srgbClr val="0070C0"/>
                </a:solidFill>
              </a:rPr>
              <a:t>Outcome – </a:t>
            </a:r>
            <a:r>
              <a:rPr lang="en-US" dirty="0" smtClean="0"/>
              <a:t/>
            </a:r>
            <a:br>
              <a:rPr lang="en-US" dirty="0" smtClean="0"/>
            </a:br>
            <a:r>
              <a:rPr lang="en-US" dirty="0" smtClean="0"/>
              <a:t/>
            </a:r>
            <a:br>
              <a:rPr lang="en-US" dirty="0" smtClean="0"/>
            </a:br>
            <a:r>
              <a:rPr lang="en-US" b="1" dirty="0" smtClean="0">
                <a:solidFill>
                  <a:srgbClr val="FFC000"/>
                </a:solidFill>
              </a:rPr>
              <a:t>R</a:t>
            </a:r>
            <a:r>
              <a:rPr lang="en-US" b="1" dirty="0" smtClean="0">
                <a:solidFill>
                  <a:srgbClr val="FFC000"/>
                </a:solidFill>
              </a:rPr>
              <a:t>einforcement </a:t>
            </a:r>
            <a:r>
              <a:rPr lang="en-US" b="1" dirty="0" smtClean="0">
                <a:solidFill>
                  <a:srgbClr val="FFC000"/>
                </a:solidFill>
              </a:rPr>
              <a:t>of the </a:t>
            </a:r>
            <a:r>
              <a:rPr lang="en-US" b="1" dirty="0" smtClean="0">
                <a:solidFill>
                  <a:srgbClr val="FFC000"/>
                </a:solidFill>
              </a:rPr>
              <a:t>dysfunctional         belief </a:t>
            </a:r>
            <a:r>
              <a:rPr lang="en-US" b="1" dirty="0" smtClean="0">
                <a:solidFill>
                  <a:srgbClr val="FFC000"/>
                </a:solidFill>
              </a:rPr>
              <a:t>system </a:t>
            </a:r>
            <a:r>
              <a:rPr lang="en-US" dirty="0" smtClean="0"/>
              <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228</TotalTime>
  <Words>1550</Words>
  <Application>Microsoft Office PowerPoint</Application>
  <PresentationFormat>On-screen Show (4:3)</PresentationFormat>
  <Paragraphs>160</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Paper</vt:lpstr>
      <vt:lpstr>Drawing the line:    Rational Cognitive Therapy, Information, and Boundary  </vt:lpstr>
      <vt:lpstr>Abstract</vt:lpstr>
      <vt:lpstr>The Standard View of Rational Emotive Behaviourial Therapy and Cognitive Behaviourial Therapy  </vt:lpstr>
      <vt:lpstr>Underdetermination of cognitive theories: </vt:lpstr>
      <vt:lpstr>The subjective feel of considering beliefs can be considered evidence for or against those beliefs- i.e. justificatory grounds</vt:lpstr>
      <vt:lpstr>Irrational belief system :         “I’m always late for work.”;                                    “I’m a failure.”;                                              “The boss hates me.” </vt:lpstr>
      <vt:lpstr>Feelings as evidence:   My beliefs must be factual  or else I wouldn’t be feeling the way I do. </vt:lpstr>
      <vt:lpstr>Resultant feelings:      hopeless,    worthless,       sad,      dissociative </vt:lpstr>
      <vt:lpstr>Outcome –   Reinforcement of the dysfunctional         belief system  </vt:lpstr>
      <vt:lpstr>One might be tempted to infer that: </vt:lpstr>
      <vt:lpstr>  The challenge is to produce a competing characterization of  theory and methodology for “therapy” that preserves the  place of rationality while also taking account of emotions. </vt:lpstr>
      <vt:lpstr>Alternative Proposal :</vt:lpstr>
      <vt:lpstr>The components of the competing characterization of therapy </vt:lpstr>
      <vt:lpstr>Concept force &amp; Information</vt:lpstr>
      <vt:lpstr>hierarchical aims &amp; (R1),</vt:lpstr>
      <vt:lpstr>Laudan’s R1: </vt:lpstr>
      <vt:lpstr>belief/desire scale</vt:lpstr>
      <vt:lpstr>Putting the components together we assert the following:</vt:lpstr>
      <vt:lpstr>So, it may be helpful to incorporate feelings together with coherence in our notion of rational choice.  To affect this incorporation, we need to reflect that, to some extent, judging an agent as acting rationally involves taking his or her aims seriously and there is little doubt that greater happiness is a common aim.   </vt:lpstr>
      <vt:lpstr>dialogue. </vt:lpstr>
      <vt:lpstr>However, Anna’s belief net includes: </vt:lpstr>
      <vt:lpstr>A word about P</vt:lpstr>
      <vt:lpstr>Slide 23</vt:lpstr>
      <vt:lpstr>Part II</vt:lpstr>
      <vt:lpstr>the problem again</vt:lpstr>
      <vt:lpstr>Have any problems been solved?</vt:lpstr>
      <vt:lpstr>Three ways to answer NO</vt:lpstr>
      <vt:lpstr>Yes:</vt:lpstr>
      <vt:lpstr>Maybe: </vt:lpstr>
      <vt:lpstr>The question for the Standard cognitive therapy is, can it find a way to coherently assimilate the new proposal? </vt:lpstr>
      <vt:lpstr>Residual issues left unresolved   So, it remains  </vt:lpstr>
      <vt:lpstr>The initial problems reappear at the next level  </vt:lpstr>
      <vt:lpstr>Failure of Intertranslatablity   On occasion, we may become unaware of the fact that the ontology implied by each approach to counseling undergoes a change. </vt:lpstr>
      <vt:lpstr>The change is </vt:lpstr>
      <vt:lpstr>Factors motivating choices among beliefs [belief nets containing the therapist’s methodological prescriptions] are, unconsciously, interpreted differently from within each approach.  </vt:lpstr>
      <vt:lpstr>Who counts what as rational</vt:lpstr>
      <vt:lpstr>Where do we go from here?      A further nest of problems. </vt:lpstr>
      <vt:lpstr>Can a general - dimensional account of valuation, embodied in affect, be integrated into an account of rational decision making? </vt:lpstr>
      <vt:lpstr> </vt:lpstr>
      <vt:lpstr>Slide 40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Drawing the line:    Rational Cognitive Therapy, Information, and Boundary</dc:title>
  <dc:creator>WmA</dc:creator>
  <cp:lastModifiedBy>WmA</cp:lastModifiedBy>
  <cp:revision>27</cp:revision>
  <dcterms:created xsi:type="dcterms:W3CDTF">2010-05-31T17:57:28Z</dcterms:created>
  <dcterms:modified xsi:type="dcterms:W3CDTF">2010-05-31T21:46:06Z</dcterms:modified>
</cp:coreProperties>
</file>