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3" r:id="rId4"/>
    <p:sldId id="274" r:id="rId5"/>
    <p:sldId id="260" r:id="rId6"/>
    <p:sldId id="261" r:id="rId7"/>
    <p:sldId id="262" r:id="rId8"/>
    <p:sldId id="275" r:id="rId9"/>
    <p:sldId id="279" r:id="rId10"/>
    <p:sldId id="277" r:id="rId11"/>
    <p:sldId id="263" r:id="rId12"/>
    <p:sldId id="264" r:id="rId13"/>
    <p:sldId id="280" r:id="rId14"/>
    <p:sldId id="282" r:id="rId15"/>
    <p:sldId id="283" r:id="rId16"/>
    <p:sldId id="284" r:id="rId17"/>
    <p:sldId id="285" r:id="rId18"/>
    <p:sldId id="286" r:id="rId19"/>
    <p:sldId id="265" r:id="rId20"/>
    <p:sldId id="266" r:id="rId21"/>
    <p:sldId id="278" r:id="rId22"/>
    <p:sldId id="267" r:id="rId23"/>
    <p:sldId id="259" r:id="rId24"/>
    <p:sldId id="26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32" autoAdjust="0"/>
    <p:restoredTop sz="94660"/>
  </p:normalViewPr>
  <p:slideViewPr>
    <p:cSldViewPr>
      <p:cViewPr>
        <p:scale>
          <a:sx n="112" d="100"/>
          <a:sy n="112" d="100"/>
        </p:scale>
        <p:origin x="-864" y="-3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FEFE29-C0DC-4A7A-84BE-EAF979FB6591}" type="doc">
      <dgm:prSet loTypeId="urn:microsoft.com/office/officeart/2005/8/layout/balance1" loCatId="relationship" qsTypeId="urn:microsoft.com/office/officeart/2005/8/quickstyle/3d1" qsCatId="3D" csTypeId="urn:microsoft.com/office/officeart/2005/8/colors/accent1_2" csCatId="accent1" phldr="1"/>
      <dgm:spPr/>
      <dgm:t>
        <a:bodyPr/>
        <a:lstStyle/>
        <a:p>
          <a:endParaRPr lang="en-US"/>
        </a:p>
      </dgm:t>
    </dgm:pt>
    <dgm:pt modelId="{32E43300-E369-47BB-9112-94E303DDC9BD}">
      <dgm:prSet phldrT="[Text]"/>
      <dgm:spPr/>
      <dgm:t>
        <a:bodyPr/>
        <a:lstStyle/>
        <a:p>
          <a:r>
            <a:rPr lang="en-US" dirty="0" smtClean="0"/>
            <a:t>Other </a:t>
          </a:r>
          <a:endParaRPr lang="en-US" dirty="0"/>
        </a:p>
      </dgm:t>
    </dgm:pt>
    <dgm:pt modelId="{2B9A85FF-71F3-421C-85A2-9EBDDA330E90}" type="parTrans" cxnId="{24C37189-DA36-485D-A3F1-DFC4F763623C}">
      <dgm:prSet/>
      <dgm:spPr/>
      <dgm:t>
        <a:bodyPr/>
        <a:lstStyle/>
        <a:p>
          <a:endParaRPr lang="en-US"/>
        </a:p>
      </dgm:t>
    </dgm:pt>
    <dgm:pt modelId="{1ADB771F-FF0E-4FF3-97E4-9F50816FAD6B}" type="sibTrans" cxnId="{24C37189-DA36-485D-A3F1-DFC4F763623C}">
      <dgm:prSet/>
      <dgm:spPr/>
      <dgm:t>
        <a:bodyPr/>
        <a:lstStyle/>
        <a:p>
          <a:endParaRPr lang="en-US"/>
        </a:p>
      </dgm:t>
    </dgm:pt>
    <dgm:pt modelId="{4A092539-3F56-44E9-8A04-B638954B9117}">
      <dgm:prSet phldrT="[Text]"/>
      <dgm:spPr/>
      <dgm:t>
        <a:bodyPr/>
        <a:lstStyle/>
        <a:p>
          <a:r>
            <a:rPr lang="en-US" dirty="0" smtClean="0"/>
            <a:t>Physical Knowledge</a:t>
          </a:r>
          <a:endParaRPr lang="en-US" dirty="0"/>
        </a:p>
      </dgm:t>
    </dgm:pt>
    <dgm:pt modelId="{38F893F0-B51D-4B07-8391-89A5288FD592}" type="parTrans" cxnId="{3B51A4B2-33C4-49B1-86EF-11DD062A0F7D}">
      <dgm:prSet/>
      <dgm:spPr/>
      <dgm:t>
        <a:bodyPr/>
        <a:lstStyle/>
        <a:p>
          <a:endParaRPr lang="en-US"/>
        </a:p>
      </dgm:t>
    </dgm:pt>
    <dgm:pt modelId="{B8D62B36-2F1D-43A1-9EB7-A85E1CD49872}" type="sibTrans" cxnId="{3B51A4B2-33C4-49B1-86EF-11DD062A0F7D}">
      <dgm:prSet/>
      <dgm:spPr/>
      <dgm:t>
        <a:bodyPr/>
        <a:lstStyle/>
        <a:p>
          <a:endParaRPr lang="en-US"/>
        </a:p>
      </dgm:t>
    </dgm:pt>
    <dgm:pt modelId="{5133AA7E-FBF4-4972-9045-3ABBD8BE7658}">
      <dgm:prSet phldrT="[Text]"/>
      <dgm:spPr/>
      <dgm:t>
        <a:bodyPr/>
        <a:lstStyle/>
        <a:p>
          <a:r>
            <a:rPr lang="en-US" dirty="0" smtClean="0"/>
            <a:t>Physical knowledge</a:t>
          </a:r>
          <a:endParaRPr lang="en-US" dirty="0"/>
        </a:p>
      </dgm:t>
    </dgm:pt>
    <dgm:pt modelId="{76C6EB5C-1E0D-4BFA-93CB-E8B950F2B60D}" type="parTrans" cxnId="{89394644-D425-4BD1-8424-2A16708037DE}">
      <dgm:prSet/>
      <dgm:spPr/>
      <dgm:t>
        <a:bodyPr/>
        <a:lstStyle/>
        <a:p>
          <a:endParaRPr lang="en-US"/>
        </a:p>
      </dgm:t>
    </dgm:pt>
    <dgm:pt modelId="{775CCE05-20EB-40EB-899F-5D69C375E69A}" type="sibTrans" cxnId="{89394644-D425-4BD1-8424-2A16708037DE}">
      <dgm:prSet/>
      <dgm:spPr/>
      <dgm:t>
        <a:bodyPr/>
        <a:lstStyle/>
        <a:p>
          <a:endParaRPr lang="en-US"/>
        </a:p>
      </dgm:t>
    </dgm:pt>
    <dgm:pt modelId="{6BE8FF25-3C4D-48DF-8A44-ACEAB2AD6D99}">
      <dgm:prSet phldrT="[Text]"/>
      <dgm:spPr/>
      <dgm:t>
        <a:bodyPr/>
        <a:lstStyle/>
        <a:p>
          <a:r>
            <a:rPr lang="en-US" dirty="0" smtClean="0"/>
            <a:t>Physical Knowledge</a:t>
          </a:r>
          <a:endParaRPr lang="en-US" dirty="0"/>
        </a:p>
      </dgm:t>
    </dgm:pt>
    <dgm:pt modelId="{FB002157-6234-412C-84D6-CA3A6C3DC930}" type="parTrans" cxnId="{D47C2C69-337F-4B7F-A3AA-EA69775D82A7}">
      <dgm:prSet/>
      <dgm:spPr/>
      <dgm:t>
        <a:bodyPr/>
        <a:lstStyle/>
        <a:p>
          <a:endParaRPr lang="en-US"/>
        </a:p>
      </dgm:t>
    </dgm:pt>
    <dgm:pt modelId="{49DD52BE-F0D2-4B02-A7FE-33F99A0BDDA3}" type="sibTrans" cxnId="{D47C2C69-337F-4B7F-A3AA-EA69775D82A7}">
      <dgm:prSet/>
      <dgm:spPr/>
      <dgm:t>
        <a:bodyPr/>
        <a:lstStyle/>
        <a:p>
          <a:endParaRPr lang="en-US"/>
        </a:p>
      </dgm:t>
    </dgm:pt>
    <dgm:pt modelId="{F27FD4C0-9819-491F-8AA8-9BC915369A7F}" type="pres">
      <dgm:prSet presAssocID="{54FEFE29-C0DC-4A7A-84BE-EAF979FB6591}" presName="outerComposite" presStyleCnt="0">
        <dgm:presLayoutVars>
          <dgm:chMax val="2"/>
          <dgm:animLvl val="lvl"/>
          <dgm:resizeHandles val="exact"/>
        </dgm:presLayoutVars>
      </dgm:prSet>
      <dgm:spPr/>
      <dgm:t>
        <a:bodyPr/>
        <a:lstStyle/>
        <a:p>
          <a:endParaRPr lang="en-US"/>
        </a:p>
      </dgm:t>
    </dgm:pt>
    <dgm:pt modelId="{28CB496E-414C-47FF-BA71-8C3ACD07DAFD}" type="pres">
      <dgm:prSet presAssocID="{54FEFE29-C0DC-4A7A-84BE-EAF979FB6591}" presName="dummyMaxCanvas" presStyleCnt="0"/>
      <dgm:spPr/>
    </dgm:pt>
    <dgm:pt modelId="{BB2AD0C4-46CE-4E0A-BDD0-422BFA1B52EE}" type="pres">
      <dgm:prSet presAssocID="{54FEFE29-C0DC-4A7A-84BE-EAF979FB6591}" presName="parentComposite" presStyleCnt="0"/>
      <dgm:spPr/>
    </dgm:pt>
    <dgm:pt modelId="{96835743-9FD0-4C96-AACE-CE70D1E15931}" type="pres">
      <dgm:prSet presAssocID="{54FEFE29-C0DC-4A7A-84BE-EAF979FB6591}" presName="parent1" presStyleLbl="alignAccFollowNode1" presStyleIdx="0" presStyleCnt="4">
        <dgm:presLayoutVars>
          <dgm:chMax val="4"/>
        </dgm:presLayoutVars>
      </dgm:prSet>
      <dgm:spPr/>
      <dgm:t>
        <a:bodyPr/>
        <a:lstStyle/>
        <a:p>
          <a:endParaRPr lang="en-US"/>
        </a:p>
      </dgm:t>
    </dgm:pt>
    <dgm:pt modelId="{B3B75F39-C92B-4FCB-90B6-75D847A9433D}" type="pres">
      <dgm:prSet presAssocID="{54FEFE29-C0DC-4A7A-84BE-EAF979FB6591}" presName="parent2" presStyleLbl="alignAccFollowNode1" presStyleIdx="1" presStyleCnt="4">
        <dgm:presLayoutVars>
          <dgm:chMax val="4"/>
        </dgm:presLayoutVars>
      </dgm:prSet>
      <dgm:spPr/>
      <dgm:t>
        <a:bodyPr/>
        <a:lstStyle/>
        <a:p>
          <a:endParaRPr lang="en-US"/>
        </a:p>
      </dgm:t>
    </dgm:pt>
    <dgm:pt modelId="{FF493CFA-9CD6-4C5D-B31F-40EB6DAEF988}" type="pres">
      <dgm:prSet presAssocID="{54FEFE29-C0DC-4A7A-84BE-EAF979FB6591}" presName="childrenComposite" presStyleCnt="0"/>
      <dgm:spPr/>
    </dgm:pt>
    <dgm:pt modelId="{B86315C1-CBF3-47D6-9468-0B297F0EDA1F}" type="pres">
      <dgm:prSet presAssocID="{54FEFE29-C0DC-4A7A-84BE-EAF979FB6591}" presName="dummyMaxCanvas_ChildArea" presStyleCnt="0"/>
      <dgm:spPr/>
    </dgm:pt>
    <dgm:pt modelId="{D4C2E008-FF8F-4BB9-BBB6-B39E97EDC3CF}" type="pres">
      <dgm:prSet presAssocID="{54FEFE29-C0DC-4A7A-84BE-EAF979FB6591}" presName="fulcrum" presStyleLbl="alignAccFollowNode1" presStyleIdx="2" presStyleCnt="4"/>
      <dgm:spPr/>
    </dgm:pt>
    <dgm:pt modelId="{34A6A090-39A4-4D16-9D52-2030D31EBCBB}" type="pres">
      <dgm:prSet presAssocID="{54FEFE29-C0DC-4A7A-84BE-EAF979FB6591}" presName="balance_02" presStyleLbl="alignAccFollowNode1" presStyleIdx="3" presStyleCnt="4">
        <dgm:presLayoutVars>
          <dgm:bulletEnabled val="1"/>
        </dgm:presLayoutVars>
      </dgm:prSet>
      <dgm:spPr/>
    </dgm:pt>
    <dgm:pt modelId="{2464B9A2-3CE7-40D2-BF27-11494D23C652}" type="pres">
      <dgm:prSet presAssocID="{54FEFE29-C0DC-4A7A-84BE-EAF979FB6591}" presName="right_02_1" presStyleLbl="node1" presStyleIdx="0" presStyleCnt="2">
        <dgm:presLayoutVars>
          <dgm:bulletEnabled val="1"/>
        </dgm:presLayoutVars>
      </dgm:prSet>
      <dgm:spPr/>
      <dgm:t>
        <a:bodyPr/>
        <a:lstStyle/>
        <a:p>
          <a:endParaRPr lang="en-US"/>
        </a:p>
      </dgm:t>
    </dgm:pt>
    <dgm:pt modelId="{0C524CD1-EDF8-44A4-974C-9BD86945ABC1}" type="pres">
      <dgm:prSet presAssocID="{54FEFE29-C0DC-4A7A-84BE-EAF979FB6591}" presName="right_02_2" presStyleLbl="node1" presStyleIdx="1" presStyleCnt="2">
        <dgm:presLayoutVars>
          <dgm:bulletEnabled val="1"/>
        </dgm:presLayoutVars>
      </dgm:prSet>
      <dgm:spPr/>
      <dgm:t>
        <a:bodyPr/>
        <a:lstStyle/>
        <a:p>
          <a:endParaRPr lang="en-US"/>
        </a:p>
      </dgm:t>
    </dgm:pt>
  </dgm:ptLst>
  <dgm:cxnLst>
    <dgm:cxn modelId="{3B51A4B2-33C4-49B1-86EF-11DD062A0F7D}" srcId="{54FEFE29-C0DC-4A7A-84BE-EAF979FB6591}" destId="{4A092539-3F56-44E9-8A04-B638954B9117}" srcOrd="1" destOrd="0" parTransId="{38F893F0-B51D-4B07-8391-89A5288FD592}" sibTransId="{B8D62B36-2F1D-43A1-9EB7-A85E1CD49872}"/>
    <dgm:cxn modelId="{89394644-D425-4BD1-8424-2A16708037DE}" srcId="{4A092539-3F56-44E9-8A04-B638954B9117}" destId="{5133AA7E-FBF4-4972-9045-3ABBD8BE7658}" srcOrd="0" destOrd="0" parTransId="{76C6EB5C-1E0D-4BFA-93CB-E8B950F2B60D}" sibTransId="{775CCE05-20EB-40EB-899F-5D69C375E69A}"/>
    <dgm:cxn modelId="{24C37189-DA36-485D-A3F1-DFC4F763623C}" srcId="{54FEFE29-C0DC-4A7A-84BE-EAF979FB6591}" destId="{32E43300-E369-47BB-9112-94E303DDC9BD}" srcOrd="0" destOrd="0" parTransId="{2B9A85FF-71F3-421C-85A2-9EBDDA330E90}" sibTransId="{1ADB771F-FF0E-4FF3-97E4-9F50816FAD6B}"/>
    <dgm:cxn modelId="{1CFFACEA-000A-4301-A41C-038251526F8B}" type="presOf" srcId="{5133AA7E-FBF4-4972-9045-3ABBD8BE7658}" destId="{2464B9A2-3CE7-40D2-BF27-11494D23C652}" srcOrd="0" destOrd="0" presId="urn:microsoft.com/office/officeart/2005/8/layout/balance1"/>
    <dgm:cxn modelId="{AB70B115-95C7-4C5D-8A1A-2A3DD1E80920}" type="presOf" srcId="{6BE8FF25-3C4D-48DF-8A44-ACEAB2AD6D99}" destId="{0C524CD1-EDF8-44A4-974C-9BD86945ABC1}" srcOrd="0" destOrd="0" presId="urn:microsoft.com/office/officeart/2005/8/layout/balance1"/>
    <dgm:cxn modelId="{487D0F07-CC84-447D-B30C-C11BCDF922D9}" type="presOf" srcId="{4A092539-3F56-44E9-8A04-B638954B9117}" destId="{B3B75F39-C92B-4FCB-90B6-75D847A9433D}" srcOrd="0" destOrd="0" presId="urn:microsoft.com/office/officeart/2005/8/layout/balance1"/>
    <dgm:cxn modelId="{D47C2C69-337F-4B7F-A3AA-EA69775D82A7}" srcId="{4A092539-3F56-44E9-8A04-B638954B9117}" destId="{6BE8FF25-3C4D-48DF-8A44-ACEAB2AD6D99}" srcOrd="1" destOrd="0" parTransId="{FB002157-6234-412C-84D6-CA3A6C3DC930}" sibTransId="{49DD52BE-F0D2-4B02-A7FE-33F99A0BDDA3}"/>
    <dgm:cxn modelId="{D72F9EC2-A783-4731-9AB9-968127E08234}" type="presOf" srcId="{54FEFE29-C0DC-4A7A-84BE-EAF979FB6591}" destId="{F27FD4C0-9819-491F-8AA8-9BC915369A7F}" srcOrd="0" destOrd="0" presId="urn:microsoft.com/office/officeart/2005/8/layout/balance1"/>
    <dgm:cxn modelId="{D72B8AB0-D24B-418D-920F-147920C50D39}" type="presOf" srcId="{32E43300-E369-47BB-9112-94E303DDC9BD}" destId="{96835743-9FD0-4C96-AACE-CE70D1E15931}" srcOrd="0" destOrd="0" presId="urn:microsoft.com/office/officeart/2005/8/layout/balance1"/>
    <dgm:cxn modelId="{7951A466-FABB-440B-8E3B-EA2233C05340}" type="presParOf" srcId="{F27FD4C0-9819-491F-8AA8-9BC915369A7F}" destId="{28CB496E-414C-47FF-BA71-8C3ACD07DAFD}" srcOrd="0" destOrd="0" presId="urn:microsoft.com/office/officeart/2005/8/layout/balance1"/>
    <dgm:cxn modelId="{BBF10F47-629D-4B69-A451-4475EA09B320}" type="presParOf" srcId="{F27FD4C0-9819-491F-8AA8-9BC915369A7F}" destId="{BB2AD0C4-46CE-4E0A-BDD0-422BFA1B52EE}" srcOrd="1" destOrd="0" presId="urn:microsoft.com/office/officeart/2005/8/layout/balance1"/>
    <dgm:cxn modelId="{3D2DE7EB-E96C-490C-902D-A25BA486682B}" type="presParOf" srcId="{BB2AD0C4-46CE-4E0A-BDD0-422BFA1B52EE}" destId="{96835743-9FD0-4C96-AACE-CE70D1E15931}" srcOrd="0" destOrd="0" presId="urn:microsoft.com/office/officeart/2005/8/layout/balance1"/>
    <dgm:cxn modelId="{7E8371C6-4925-46DD-861B-92F4B0E31656}" type="presParOf" srcId="{BB2AD0C4-46CE-4E0A-BDD0-422BFA1B52EE}" destId="{B3B75F39-C92B-4FCB-90B6-75D847A9433D}" srcOrd="1" destOrd="0" presId="urn:microsoft.com/office/officeart/2005/8/layout/balance1"/>
    <dgm:cxn modelId="{E2DA308C-3AEB-47E7-9D38-762160CA4147}" type="presParOf" srcId="{F27FD4C0-9819-491F-8AA8-9BC915369A7F}" destId="{FF493CFA-9CD6-4C5D-B31F-40EB6DAEF988}" srcOrd="2" destOrd="0" presId="urn:microsoft.com/office/officeart/2005/8/layout/balance1"/>
    <dgm:cxn modelId="{1F7598FB-AB0B-4004-B7D1-1265E12F79C5}" type="presParOf" srcId="{FF493CFA-9CD6-4C5D-B31F-40EB6DAEF988}" destId="{B86315C1-CBF3-47D6-9468-0B297F0EDA1F}" srcOrd="0" destOrd="0" presId="urn:microsoft.com/office/officeart/2005/8/layout/balance1"/>
    <dgm:cxn modelId="{84DFC88F-7549-4F08-831D-67A2B0D571EB}" type="presParOf" srcId="{FF493CFA-9CD6-4C5D-B31F-40EB6DAEF988}" destId="{D4C2E008-FF8F-4BB9-BBB6-B39E97EDC3CF}" srcOrd="1" destOrd="0" presId="urn:microsoft.com/office/officeart/2005/8/layout/balance1"/>
    <dgm:cxn modelId="{CC4C893C-E0E7-48BA-960A-D2D135798C2C}" type="presParOf" srcId="{FF493CFA-9CD6-4C5D-B31F-40EB6DAEF988}" destId="{34A6A090-39A4-4D16-9D52-2030D31EBCBB}" srcOrd="2" destOrd="0" presId="urn:microsoft.com/office/officeart/2005/8/layout/balance1"/>
    <dgm:cxn modelId="{C427DD00-BE33-4430-A835-E408E0E4B896}" type="presParOf" srcId="{FF493CFA-9CD6-4C5D-B31F-40EB6DAEF988}" destId="{2464B9A2-3CE7-40D2-BF27-11494D23C652}" srcOrd="3" destOrd="0" presId="urn:microsoft.com/office/officeart/2005/8/layout/balance1"/>
    <dgm:cxn modelId="{B9EFCA2A-B10C-4AF5-80BA-20086DEC9DA7}" type="presParOf" srcId="{FF493CFA-9CD6-4C5D-B31F-40EB6DAEF988}" destId="{0C524CD1-EDF8-44A4-974C-9BD86945ABC1}" srcOrd="4" destOrd="0" presId="urn:microsoft.com/office/officeart/2005/8/layout/balanc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6835743-9FD0-4C96-AACE-CE70D1E15931}">
      <dsp:nvSpPr>
        <dsp:cNvPr id="0" name=""/>
        <dsp:cNvSpPr/>
      </dsp:nvSpPr>
      <dsp:spPr>
        <a:xfrm>
          <a:off x="595217" y="0"/>
          <a:ext cx="1428178" cy="793432"/>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Other </a:t>
          </a:r>
          <a:endParaRPr lang="en-US" sz="2000" kern="1200" dirty="0"/>
        </a:p>
      </dsp:txBody>
      <dsp:txXfrm>
        <a:off x="595217" y="0"/>
        <a:ext cx="1428178" cy="793432"/>
      </dsp:txXfrm>
    </dsp:sp>
    <dsp:sp modelId="{B3B75F39-C92B-4FCB-90B6-75D847A9433D}">
      <dsp:nvSpPr>
        <dsp:cNvPr id="0" name=""/>
        <dsp:cNvSpPr/>
      </dsp:nvSpPr>
      <dsp:spPr>
        <a:xfrm>
          <a:off x="2658142" y="0"/>
          <a:ext cx="1428178" cy="793432"/>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Physical Knowledge</a:t>
          </a:r>
          <a:endParaRPr lang="en-US" sz="2000" kern="1200" dirty="0"/>
        </a:p>
      </dsp:txBody>
      <dsp:txXfrm>
        <a:off x="2658142" y="0"/>
        <a:ext cx="1428178" cy="793432"/>
      </dsp:txXfrm>
    </dsp:sp>
    <dsp:sp modelId="{D4C2E008-FF8F-4BB9-BBB6-B39E97EDC3CF}">
      <dsp:nvSpPr>
        <dsp:cNvPr id="0" name=""/>
        <dsp:cNvSpPr/>
      </dsp:nvSpPr>
      <dsp:spPr>
        <a:xfrm>
          <a:off x="2043231" y="3372088"/>
          <a:ext cx="595074" cy="595074"/>
        </a:xfrm>
        <a:prstGeom prst="triangle">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34A6A090-39A4-4D16-9D52-2030D31EBCBB}">
      <dsp:nvSpPr>
        <dsp:cNvPr id="0" name=""/>
        <dsp:cNvSpPr/>
      </dsp:nvSpPr>
      <dsp:spPr>
        <a:xfrm rot="240000">
          <a:off x="555000" y="3117092"/>
          <a:ext cx="3571537" cy="24974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43000"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2464B9A2-3CE7-40D2-BF27-11494D23C652}">
      <dsp:nvSpPr>
        <dsp:cNvPr id="0" name=""/>
        <dsp:cNvSpPr/>
      </dsp:nvSpPr>
      <dsp:spPr>
        <a:xfrm rot="240000">
          <a:off x="2676844" y="2112930"/>
          <a:ext cx="1470116" cy="1042532"/>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Physical knowledge</a:t>
          </a:r>
          <a:endParaRPr lang="en-US" sz="2000" kern="1200" dirty="0"/>
        </a:p>
      </dsp:txBody>
      <dsp:txXfrm rot="240000">
        <a:off x="2676844" y="2112930"/>
        <a:ext cx="1470116" cy="1042532"/>
      </dsp:txXfrm>
    </dsp:sp>
    <dsp:sp modelId="{0C524CD1-EDF8-44A4-974C-9BD86945ABC1}">
      <dsp:nvSpPr>
        <dsp:cNvPr id="0" name=""/>
        <dsp:cNvSpPr/>
      </dsp:nvSpPr>
      <dsp:spPr>
        <a:xfrm rot="240000">
          <a:off x="2756187" y="1033861"/>
          <a:ext cx="1470116" cy="1042532"/>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3000"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Physical Knowledge</a:t>
          </a:r>
          <a:endParaRPr lang="en-US" sz="2000" kern="1200" dirty="0"/>
        </a:p>
      </dsp:txBody>
      <dsp:txXfrm rot="240000">
        <a:off x="2756187" y="1033861"/>
        <a:ext cx="1470116" cy="1042532"/>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884A5844-F756-4B89-AFC3-0FB22EE56DAA}" type="datetimeFigureOut">
              <a:rPr lang="en-US" smtClean="0"/>
              <a:pPr/>
              <a:t>12/4/2012</a:t>
            </a:fld>
            <a:endParaRPr lang="en-US"/>
          </a:p>
        </p:txBody>
      </p:sp>
      <p:sp>
        <p:nvSpPr>
          <p:cNvPr id="23" name="Slide Number Placeholder 22"/>
          <p:cNvSpPr>
            <a:spLocks noGrp="1"/>
          </p:cNvSpPr>
          <p:nvPr>
            <p:ph type="sldNum" sz="quarter" idx="11"/>
          </p:nvPr>
        </p:nvSpPr>
        <p:spPr/>
        <p:txBody>
          <a:bodyPr/>
          <a:lstStyle/>
          <a:p>
            <a:fld id="{7BA1DA53-9D32-45EF-BE5C-AD350F2EE70A}"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5844-F756-4B89-AFC3-0FB22EE56DAA}"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1DA53-9D32-45EF-BE5C-AD350F2EE70A}"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5844-F756-4B89-AFC3-0FB22EE56DAA}"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1DA53-9D32-45EF-BE5C-AD350F2EE70A}"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884A5844-F756-4B89-AFC3-0FB22EE56DAA}" type="datetimeFigureOut">
              <a:rPr lang="en-US" smtClean="0"/>
              <a:pPr/>
              <a:t>12/4/2012</a:t>
            </a:fld>
            <a:endParaRPr lang="en-US"/>
          </a:p>
        </p:txBody>
      </p:sp>
      <p:sp>
        <p:nvSpPr>
          <p:cNvPr id="19" name="Slide Number Placeholder 18"/>
          <p:cNvSpPr>
            <a:spLocks noGrp="1"/>
          </p:cNvSpPr>
          <p:nvPr>
            <p:ph type="sldNum" sz="quarter" idx="15"/>
          </p:nvPr>
        </p:nvSpPr>
        <p:spPr/>
        <p:txBody>
          <a:bodyPr/>
          <a:lstStyle/>
          <a:p>
            <a:fld id="{7BA1DA53-9D32-45EF-BE5C-AD350F2EE70A}"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884A5844-F756-4B89-AFC3-0FB22EE56DAA}" type="datetimeFigureOut">
              <a:rPr lang="en-US" smtClean="0"/>
              <a:pPr/>
              <a:t>12/4/2012</a:t>
            </a:fld>
            <a:endParaRPr lang="en-US"/>
          </a:p>
        </p:txBody>
      </p:sp>
      <p:sp>
        <p:nvSpPr>
          <p:cNvPr id="20" name="Slide Number Placeholder 19"/>
          <p:cNvSpPr>
            <a:spLocks noGrp="1"/>
          </p:cNvSpPr>
          <p:nvPr>
            <p:ph type="sldNum" sz="quarter" idx="11"/>
          </p:nvPr>
        </p:nvSpPr>
        <p:spPr/>
        <p:txBody>
          <a:bodyPr/>
          <a:lstStyle/>
          <a:p>
            <a:fld id="{7BA1DA53-9D32-45EF-BE5C-AD350F2EE70A}"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884A5844-F756-4B89-AFC3-0FB22EE56DAA}" type="datetimeFigureOut">
              <a:rPr lang="en-US" smtClean="0"/>
              <a:pPr/>
              <a:t>12/4/2012</a:t>
            </a:fld>
            <a:endParaRPr lang="en-US"/>
          </a:p>
        </p:txBody>
      </p:sp>
      <p:sp>
        <p:nvSpPr>
          <p:cNvPr id="25" name="Slide Number Placeholder 24"/>
          <p:cNvSpPr>
            <a:spLocks noGrp="1"/>
          </p:cNvSpPr>
          <p:nvPr>
            <p:ph type="sldNum" sz="quarter" idx="16"/>
          </p:nvPr>
        </p:nvSpPr>
        <p:spPr/>
        <p:txBody>
          <a:bodyPr/>
          <a:lstStyle/>
          <a:p>
            <a:fld id="{7BA1DA53-9D32-45EF-BE5C-AD350F2EE70A}"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884A5844-F756-4B89-AFC3-0FB22EE56DAA}" type="datetimeFigureOut">
              <a:rPr lang="en-US" smtClean="0"/>
              <a:pPr/>
              <a:t>12/4/2012</a:t>
            </a:fld>
            <a:endParaRPr lang="en-US"/>
          </a:p>
        </p:txBody>
      </p:sp>
      <p:sp>
        <p:nvSpPr>
          <p:cNvPr id="24" name="Slide Number Placeholder 23"/>
          <p:cNvSpPr>
            <a:spLocks noGrp="1"/>
          </p:cNvSpPr>
          <p:nvPr>
            <p:ph type="sldNum" sz="quarter" idx="17"/>
          </p:nvPr>
        </p:nvSpPr>
        <p:spPr/>
        <p:txBody>
          <a:bodyPr/>
          <a:lstStyle/>
          <a:p>
            <a:fld id="{7BA1DA53-9D32-45EF-BE5C-AD350F2EE70A}"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884A5844-F756-4B89-AFC3-0FB22EE56DAA}" type="datetimeFigureOut">
              <a:rPr lang="en-US" smtClean="0"/>
              <a:pPr/>
              <a:t>12/4/2012</a:t>
            </a:fld>
            <a:endParaRPr lang="en-US"/>
          </a:p>
        </p:txBody>
      </p:sp>
      <p:sp>
        <p:nvSpPr>
          <p:cNvPr id="14" name="Slide Number Placeholder 13"/>
          <p:cNvSpPr>
            <a:spLocks noGrp="1"/>
          </p:cNvSpPr>
          <p:nvPr>
            <p:ph type="sldNum" sz="quarter" idx="11"/>
          </p:nvPr>
        </p:nvSpPr>
        <p:spPr/>
        <p:txBody>
          <a:bodyPr/>
          <a:lstStyle/>
          <a:p>
            <a:fld id="{7BA1DA53-9D32-45EF-BE5C-AD350F2EE70A}"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884A5844-F756-4B89-AFC3-0FB22EE56DAA}" type="datetimeFigureOut">
              <a:rPr lang="en-US" smtClean="0"/>
              <a:pPr/>
              <a:t>12/4/2012</a:t>
            </a:fld>
            <a:endParaRPr lang="en-US"/>
          </a:p>
        </p:txBody>
      </p:sp>
      <p:sp>
        <p:nvSpPr>
          <p:cNvPr id="12" name="Slide Number Placeholder 11"/>
          <p:cNvSpPr>
            <a:spLocks noGrp="1"/>
          </p:cNvSpPr>
          <p:nvPr>
            <p:ph type="sldNum" sz="quarter" idx="11"/>
          </p:nvPr>
        </p:nvSpPr>
        <p:spPr/>
        <p:txBody>
          <a:bodyPr/>
          <a:lstStyle/>
          <a:p>
            <a:fld id="{7BA1DA53-9D32-45EF-BE5C-AD350F2EE70A}"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884A5844-F756-4B89-AFC3-0FB22EE56DAA}" type="datetimeFigureOut">
              <a:rPr lang="en-US" smtClean="0"/>
              <a:pPr/>
              <a:t>12/4/2012</a:t>
            </a:fld>
            <a:endParaRPr lang="en-US"/>
          </a:p>
        </p:txBody>
      </p:sp>
      <p:sp>
        <p:nvSpPr>
          <p:cNvPr id="18" name="Slide Number Placeholder 17"/>
          <p:cNvSpPr>
            <a:spLocks noGrp="1"/>
          </p:cNvSpPr>
          <p:nvPr>
            <p:ph type="sldNum" sz="quarter" idx="16"/>
          </p:nvPr>
        </p:nvSpPr>
        <p:spPr/>
        <p:txBody>
          <a:bodyPr/>
          <a:lstStyle/>
          <a:p>
            <a:fld id="{7BA1DA53-9D32-45EF-BE5C-AD350F2EE70A}"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884A5844-F756-4B89-AFC3-0FB22EE56DAA}" type="datetimeFigureOut">
              <a:rPr lang="en-US" smtClean="0"/>
              <a:pPr/>
              <a:t>12/4/2012</a:t>
            </a:fld>
            <a:endParaRPr lang="en-US"/>
          </a:p>
        </p:txBody>
      </p:sp>
      <p:sp>
        <p:nvSpPr>
          <p:cNvPr id="20" name="Slide Number Placeholder 19"/>
          <p:cNvSpPr>
            <a:spLocks noGrp="1"/>
          </p:cNvSpPr>
          <p:nvPr>
            <p:ph type="sldNum" sz="quarter" idx="15"/>
          </p:nvPr>
        </p:nvSpPr>
        <p:spPr/>
        <p:txBody>
          <a:bodyPr/>
          <a:lstStyle/>
          <a:p>
            <a:fld id="{7BA1DA53-9D32-45EF-BE5C-AD350F2EE70A}"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884A5844-F756-4B89-AFC3-0FB22EE56DAA}" type="datetimeFigureOut">
              <a:rPr lang="en-US" smtClean="0"/>
              <a:pPr/>
              <a:t>12/4/2012</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7BA1DA53-9D32-45EF-BE5C-AD350F2EE70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8" Type="http://schemas.openxmlformats.org/officeDocument/2006/relationships/image" Target="../media/image9.gi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slideLayout" Target="../slideLayouts/slideLayout5.xml"/><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4876800"/>
            <a:ext cx="4572000" cy="1368798"/>
          </a:xfrm>
        </p:spPr>
        <p:txBody>
          <a:bodyPr/>
          <a:lstStyle/>
          <a:p>
            <a:r>
              <a:rPr lang="en-US" dirty="0" smtClean="0"/>
              <a:t>                               By</a:t>
            </a:r>
            <a:endParaRPr lang="en-US" dirty="0"/>
          </a:p>
          <a:p>
            <a:r>
              <a:rPr lang="en-US" dirty="0"/>
              <a:t> </a:t>
            </a:r>
          </a:p>
          <a:p>
            <a:r>
              <a:rPr lang="en-US" dirty="0" smtClean="0"/>
              <a:t>                    William </a:t>
            </a:r>
            <a:r>
              <a:rPr lang="en-US" dirty="0" err="1"/>
              <a:t>Angelette</a:t>
            </a:r>
            <a:endParaRPr lang="en-US" dirty="0"/>
          </a:p>
        </p:txBody>
      </p:sp>
      <p:sp>
        <p:nvSpPr>
          <p:cNvPr id="2" name="Title 1"/>
          <p:cNvSpPr>
            <a:spLocks noGrp="1"/>
          </p:cNvSpPr>
          <p:nvPr>
            <p:ph type="title"/>
          </p:nvPr>
        </p:nvSpPr>
        <p:spPr>
          <a:xfrm>
            <a:off x="352426" y="457200"/>
            <a:ext cx="7680960" cy="3733800"/>
          </a:xfrm>
        </p:spPr>
        <p:txBody>
          <a:bodyPr>
            <a:normAutofit fontScale="90000"/>
          </a:bodyPr>
          <a:lstStyle/>
          <a:p>
            <a:r>
              <a:rPr lang="en-US" dirty="0"/>
              <a:t>Connectionism, Incommensurability and the Knowledge Argument.</a:t>
            </a:r>
          </a:p>
        </p:txBody>
      </p:sp>
    </p:spTree>
    <p:extLst>
      <p:ext uri="{BB962C8B-B14F-4D97-AF65-F5344CB8AC3E}">
        <p14:creationId xmlns:p14="http://schemas.microsoft.com/office/powerpoint/2010/main" xmlns="" val="2446080676"/>
      </p:ext>
    </p:extLst>
  </p:cSld>
  <p:clrMapOvr>
    <a:masterClrMapping/>
  </p:clrMapOvr>
  <mc:AlternateContent xmlns:mc="http://schemas.openxmlformats.org/markup-compatibility/2006">
    <mc:Choice xmlns:p14="http://schemas.microsoft.com/office/powerpoint/2010/main" xmlns="" Requires="p14">
      <p:transition spd="slow" p14:dur="1600">
        <p14:prism isInverted="1"/>
        <p:sndAc>
          <p:stSnd>
            <p:snd r:embed="rId3"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152400" y="1066800"/>
            <a:ext cx="8763000" cy="5791200"/>
          </a:xfrm>
        </p:spPr>
        <p:txBody>
          <a:bodyPr>
            <a:normAutofit lnSpcReduction="10000"/>
          </a:bodyPr>
          <a:lstStyle/>
          <a:p>
            <a:pPr algn="ctr"/>
            <a:r>
              <a:rPr lang="en-US" sz="2800" b="1" dirty="0" smtClean="0"/>
              <a:t>I</a:t>
            </a:r>
            <a:r>
              <a:rPr lang="en-US" sz="2800" b="1" dirty="0"/>
              <a:t>t</a:t>
            </a:r>
            <a:r>
              <a:rPr lang="en-US" sz="2800" b="1" dirty="0" smtClean="0"/>
              <a:t> was the wrong picture. </a:t>
            </a:r>
            <a:r>
              <a:rPr lang="en-US" sz="2800" b="1" dirty="0"/>
              <a:t>Knowledge, so conceived</a:t>
            </a:r>
            <a:r>
              <a:rPr lang="en-US" sz="2800" b="1" dirty="0" smtClean="0"/>
              <a:t>,    </a:t>
            </a:r>
            <a:r>
              <a:rPr lang="en-US" sz="2800" b="1" dirty="0"/>
              <a:t>is a convenient fiction. </a:t>
            </a:r>
            <a:endParaRPr lang="en-US" sz="2800" b="1" dirty="0" smtClean="0"/>
          </a:p>
          <a:p>
            <a:r>
              <a:rPr lang="en-US" sz="2400" dirty="0" smtClean="0"/>
              <a:t>There </a:t>
            </a:r>
            <a:r>
              <a:rPr lang="en-US" sz="2400" dirty="0"/>
              <a:t>is a glaring mismatch between </a:t>
            </a:r>
            <a:r>
              <a:rPr lang="en-US" sz="2400" dirty="0" smtClean="0"/>
              <a:t>that </a:t>
            </a:r>
            <a:r>
              <a:rPr lang="en-US" sz="2400" dirty="0"/>
              <a:t>picture of knowledge and what we know about how brains work. </a:t>
            </a:r>
            <a:endParaRPr lang="en-US" sz="2400" dirty="0" smtClean="0"/>
          </a:p>
          <a:p>
            <a:r>
              <a:rPr lang="en-US" sz="3200" b="1" dirty="0" smtClean="0"/>
              <a:t>Knowledge </a:t>
            </a:r>
            <a:r>
              <a:rPr lang="en-US" sz="3200" b="1" dirty="0"/>
              <a:t>does not lay waiting in a stack of </a:t>
            </a:r>
            <a:r>
              <a:rPr lang="en-US" sz="3200" b="1" dirty="0" smtClean="0"/>
              <a:t>possible assertions. </a:t>
            </a:r>
          </a:p>
          <a:p>
            <a:r>
              <a:rPr lang="en-US" sz="2400" dirty="0" smtClean="0"/>
              <a:t>Suppose</a:t>
            </a:r>
            <a:r>
              <a:rPr lang="en-US" sz="2400" dirty="0"/>
              <a:t>, as is supported by empirical evidence from </a:t>
            </a:r>
            <a:r>
              <a:rPr lang="en-US" sz="2400" dirty="0" err="1" smtClean="0"/>
              <a:t>neuro</a:t>
            </a:r>
            <a:r>
              <a:rPr lang="en-US" sz="2400" dirty="0" smtClean="0"/>
              <a:t>-psychology, </a:t>
            </a:r>
            <a:r>
              <a:rPr lang="en-US" sz="2400" dirty="0"/>
              <a:t>that knowledge is a matter of continual processes of attention, and interaction with the environment, involving both retrieval, and construction. </a:t>
            </a:r>
          </a:p>
          <a:p>
            <a:r>
              <a:rPr lang="en-US" sz="2400" dirty="0" smtClean="0"/>
              <a:t>This </a:t>
            </a:r>
            <a:r>
              <a:rPr lang="en-US" sz="2400" dirty="0"/>
              <a:t>alternative picture now developing in </a:t>
            </a:r>
            <a:r>
              <a:rPr lang="en-US" sz="2400" dirty="0" err="1"/>
              <a:t>neuro</a:t>
            </a:r>
            <a:r>
              <a:rPr lang="en-US" sz="2400" dirty="0"/>
              <a:t>-psychology </a:t>
            </a:r>
            <a:r>
              <a:rPr lang="en-US" sz="2400" dirty="0" smtClean="0"/>
              <a:t> </a:t>
            </a:r>
            <a:r>
              <a:rPr lang="en-US" sz="2400" dirty="0"/>
              <a:t>may better square with </a:t>
            </a:r>
            <a:r>
              <a:rPr lang="en-US" sz="2400" dirty="0" smtClean="0"/>
              <a:t>findings  </a:t>
            </a:r>
            <a:r>
              <a:rPr lang="en-US" sz="2400" dirty="0"/>
              <a:t>offered by connectionist cognitive science.</a:t>
            </a:r>
          </a:p>
        </p:txBody>
      </p:sp>
      <p:sp>
        <p:nvSpPr>
          <p:cNvPr id="3" name="Title 2"/>
          <p:cNvSpPr>
            <a:spLocks noGrp="1"/>
          </p:cNvSpPr>
          <p:nvPr>
            <p:ph type="title"/>
          </p:nvPr>
        </p:nvSpPr>
        <p:spPr>
          <a:xfrm>
            <a:off x="352426" y="228600"/>
            <a:ext cx="7680960" cy="838200"/>
          </a:xfrm>
        </p:spPr>
        <p:txBody>
          <a:bodyPr/>
          <a:lstStyle/>
          <a:p>
            <a:r>
              <a:rPr lang="en-US" dirty="0" smtClean="0"/>
              <a:t>The Knowledge Argument</a:t>
            </a:r>
            <a:endParaRPr lang="en-US" dirty="0"/>
          </a:p>
        </p:txBody>
      </p:sp>
    </p:spTree>
    <p:extLst>
      <p:ext uri="{BB962C8B-B14F-4D97-AF65-F5344CB8AC3E}">
        <p14:creationId xmlns:p14="http://schemas.microsoft.com/office/powerpoint/2010/main" xmlns="" val="2848163739"/>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81000" y="2133600"/>
            <a:ext cx="7680960" cy="4267200"/>
          </a:xfrm>
        </p:spPr>
        <p:txBody>
          <a:bodyPr/>
          <a:lstStyle/>
          <a:p>
            <a:r>
              <a:rPr lang="en-US" dirty="0" smtClean="0"/>
              <a:t>Foundational </a:t>
            </a:r>
            <a:r>
              <a:rPr lang="en-US" dirty="0"/>
              <a:t>issues</a:t>
            </a:r>
          </a:p>
          <a:p>
            <a:endParaRPr lang="en-US" dirty="0"/>
          </a:p>
        </p:txBody>
      </p:sp>
      <p:sp>
        <p:nvSpPr>
          <p:cNvPr id="3" name="Title 2"/>
          <p:cNvSpPr>
            <a:spLocks noGrp="1"/>
          </p:cNvSpPr>
          <p:nvPr>
            <p:ph type="title"/>
          </p:nvPr>
        </p:nvSpPr>
        <p:spPr>
          <a:xfrm>
            <a:off x="352426" y="228600"/>
            <a:ext cx="7680960" cy="1524000"/>
          </a:xfrm>
        </p:spPr>
        <p:txBody>
          <a:bodyPr>
            <a:normAutofit fontScale="90000"/>
          </a:bodyPr>
          <a:lstStyle/>
          <a:p>
            <a:r>
              <a:rPr lang="en-US" dirty="0"/>
              <a:t>Scientific naturalism and the connectionist </a:t>
            </a:r>
            <a:r>
              <a:rPr lang="en-US" dirty="0" smtClean="0"/>
              <a:t>program</a:t>
            </a:r>
            <a:r>
              <a:rPr lang="en-US" dirty="0"/>
              <a:t/>
            </a:r>
            <a:br>
              <a:rPr lang="en-US" dirty="0"/>
            </a:br>
            <a:endParaRPr lang="en-US" dirty="0"/>
          </a:p>
        </p:txBody>
      </p:sp>
    </p:spTree>
    <p:extLst>
      <p:ext uri="{BB962C8B-B14F-4D97-AF65-F5344CB8AC3E}">
        <p14:creationId xmlns:p14="http://schemas.microsoft.com/office/powerpoint/2010/main" xmlns="" val="2362163282"/>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1828800"/>
            <a:ext cx="7680960" cy="4358640"/>
          </a:xfrm>
        </p:spPr>
        <p:txBody>
          <a:bodyPr/>
          <a:lstStyle/>
          <a:p>
            <a:endParaRPr lang="en-US" dirty="0"/>
          </a:p>
          <a:p>
            <a:r>
              <a:rPr lang="en-US" dirty="0"/>
              <a:t>Model virtues and limitations</a:t>
            </a:r>
          </a:p>
          <a:p>
            <a:endParaRPr lang="en-US" dirty="0"/>
          </a:p>
        </p:txBody>
      </p:sp>
      <p:sp>
        <p:nvSpPr>
          <p:cNvPr id="3" name="Title 2"/>
          <p:cNvSpPr>
            <a:spLocks noGrp="1"/>
          </p:cNvSpPr>
          <p:nvPr>
            <p:ph type="title"/>
          </p:nvPr>
        </p:nvSpPr>
        <p:spPr>
          <a:xfrm>
            <a:off x="381000" y="914400"/>
            <a:ext cx="7848600" cy="1295400"/>
          </a:xfrm>
        </p:spPr>
        <p:txBody>
          <a:bodyPr>
            <a:normAutofit fontScale="90000"/>
          </a:bodyPr>
          <a:lstStyle/>
          <a:p>
            <a:r>
              <a:rPr lang="en-US" dirty="0"/>
              <a:t>Scientific naturalism and the connectionist program</a:t>
            </a:r>
            <a:br>
              <a:rPr lang="en-US" dirty="0"/>
            </a:br>
            <a:endParaRPr lang="en-US" dirty="0"/>
          </a:p>
        </p:txBody>
      </p:sp>
    </p:spTree>
    <p:extLst>
      <p:ext uri="{BB962C8B-B14F-4D97-AF65-F5344CB8AC3E}">
        <p14:creationId xmlns:p14="http://schemas.microsoft.com/office/powerpoint/2010/main" xmlns="" val="531005356"/>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smtClean="0"/>
              <a:t>Simplicity and Explanatory Breath</a:t>
            </a:r>
          </a:p>
          <a:p>
            <a:endParaRPr lang="en-US" dirty="0"/>
          </a:p>
          <a:p>
            <a:r>
              <a:rPr lang="en-US" dirty="0" smtClean="0"/>
              <a:t>Theory</a:t>
            </a:r>
            <a:r>
              <a:rPr lang="en-US" dirty="0"/>
              <a:t>, Meta-Theory and Background Belief</a:t>
            </a:r>
          </a:p>
          <a:p>
            <a:endParaRPr lang="en-US" dirty="0"/>
          </a:p>
          <a:p>
            <a:r>
              <a:rPr lang="en-US" dirty="0"/>
              <a:t>Taxa, Language learning and Action (</a:t>
            </a:r>
            <a:r>
              <a:rPr lang="en-US" dirty="0" err="1"/>
              <a:t>dthat</a:t>
            </a:r>
            <a:r>
              <a:rPr lang="en-US" dirty="0"/>
              <a:t>)</a:t>
            </a:r>
          </a:p>
          <a:p>
            <a:endParaRPr lang="en-US" dirty="0"/>
          </a:p>
          <a:p>
            <a:r>
              <a:rPr lang="en-US" dirty="0"/>
              <a:t>Emotion, Methodological Values and Action</a:t>
            </a:r>
          </a:p>
          <a:p>
            <a:endParaRPr lang="en-US" dirty="0"/>
          </a:p>
          <a:p>
            <a:r>
              <a:rPr lang="en-US" dirty="0"/>
              <a:t>Harry’s Brain</a:t>
            </a:r>
          </a:p>
          <a:p>
            <a:r>
              <a:rPr lang="en-US" dirty="0" err="1" smtClean="0"/>
              <a:t>Elisasmith’s</a:t>
            </a:r>
            <a:r>
              <a:rPr lang="en-US" dirty="0" smtClean="0"/>
              <a:t> Brain</a:t>
            </a:r>
            <a:endParaRPr lang="en-US" dirty="0"/>
          </a:p>
          <a:p>
            <a:endParaRPr lang="en-US" dirty="0"/>
          </a:p>
        </p:txBody>
      </p:sp>
      <p:sp>
        <p:nvSpPr>
          <p:cNvPr id="3" name="Title 2"/>
          <p:cNvSpPr>
            <a:spLocks noGrp="1"/>
          </p:cNvSpPr>
          <p:nvPr>
            <p:ph type="title"/>
          </p:nvPr>
        </p:nvSpPr>
        <p:spPr>
          <a:xfrm>
            <a:off x="352426" y="228600"/>
            <a:ext cx="8486774" cy="990600"/>
          </a:xfrm>
        </p:spPr>
        <p:txBody>
          <a:bodyPr>
            <a:normAutofit fontScale="90000"/>
          </a:bodyPr>
          <a:lstStyle/>
          <a:p>
            <a:r>
              <a:rPr lang="en-US" dirty="0" smtClean="0"/>
              <a:t>The Affect-Reason-Utility Programs (ARU)</a:t>
            </a:r>
            <a:endParaRPr lang="en-US" dirty="0"/>
          </a:p>
        </p:txBody>
      </p:sp>
    </p:spTree>
    <p:extLst>
      <p:ext uri="{BB962C8B-B14F-4D97-AF65-F5344CB8AC3E}">
        <p14:creationId xmlns:p14="http://schemas.microsoft.com/office/powerpoint/2010/main" xmlns="" val="1410834214"/>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381000" y="1524000"/>
            <a:ext cx="3886200" cy="509587"/>
          </a:xfrm>
        </p:spPr>
        <p:txBody>
          <a:bodyPr/>
          <a:lstStyle/>
          <a:p>
            <a:r>
              <a:rPr lang="en-US" dirty="0"/>
              <a:t>Simplicity </a:t>
            </a:r>
          </a:p>
          <a:p>
            <a:endParaRPr lang="en-US" dirty="0"/>
          </a:p>
        </p:txBody>
      </p:sp>
      <p:sp>
        <p:nvSpPr>
          <p:cNvPr id="3" name="Text Placeholder 2"/>
          <p:cNvSpPr>
            <a:spLocks noGrp="1"/>
          </p:cNvSpPr>
          <p:nvPr>
            <p:ph type="body" sz="half" idx="15"/>
          </p:nvPr>
        </p:nvSpPr>
        <p:spPr>
          <a:xfrm>
            <a:off x="4900613" y="1463040"/>
            <a:ext cx="3886200" cy="4861560"/>
          </a:xfrm>
        </p:spPr>
        <p:txBody>
          <a:bodyPr/>
          <a:lstStyle/>
          <a:p>
            <a:r>
              <a:rPr lang="en-US" dirty="0" smtClean="0"/>
              <a:t> </a:t>
            </a:r>
            <a:r>
              <a:rPr lang="en-US" dirty="0"/>
              <a:t>Explanatory </a:t>
            </a:r>
            <a:r>
              <a:rPr lang="en-US" dirty="0" smtClean="0"/>
              <a:t>Breath</a:t>
            </a:r>
          </a:p>
          <a:p>
            <a:r>
              <a:rPr lang="en-US" sz="1600" dirty="0" smtClean="0"/>
              <a:t>Neurons the wire together fire together raising activation levels in concert</a:t>
            </a:r>
            <a:r>
              <a:rPr lang="en-US" dirty="0" smtClean="0"/>
              <a:t>.</a:t>
            </a:r>
            <a:endParaRPr lang="en-US" dirty="0" smtClean="0"/>
          </a:p>
          <a:p>
            <a:endParaRPr lang="en-US" dirty="0" smtClean="0"/>
          </a:p>
          <a:p>
            <a:endParaRPr lang="en-US" dirty="0" smtClean="0"/>
          </a:p>
          <a:p>
            <a:endParaRPr lang="en-US" dirty="0" smtClean="0"/>
          </a:p>
          <a:p>
            <a:endParaRPr lang="en-US" dirty="0"/>
          </a:p>
          <a:p>
            <a:endParaRPr lang="en-US" dirty="0"/>
          </a:p>
        </p:txBody>
      </p:sp>
      <p:pic>
        <p:nvPicPr>
          <p:cNvPr id="7" name="Content Placeholder 6" descr="breath1.JPG"/>
          <p:cNvPicPr>
            <a:picLocks noGrp="1" noChangeAspect="1"/>
          </p:cNvPicPr>
          <p:nvPr>
            <p:ph sz="quarter" idx="14"/>
          </p:nvPr>
        </p:nvPicPr>
        <p:blipFill>
          <a:blip r:embed="rId2" cstate="print"/>
          <a:stretch>
            <a:fillRect/>
          </a:stretch>
        </p:blipFill>
        <p:spPr>
          <a:xfrm>
            <a:off x="228600" y="3886200"/>
            <a:ext cx="3886200" cy="2428875"/>
          </a:xfrm>
        </p:spPr>
      </p:pic>
      <p:sp>
        <p:nvSpPr>
          <p:cNvPr id="5" name="Content Placeholder 4"/>
          <p:cNvSpPr>
            <a:spLocks noGrp="1"/>
          </p:cNvSpPr>
          <p:nvPr>
            <p:ph sz="quarter" idx="13"/>
          </p:nvPr>
        </p:nvSpPr>
        <p:spPr>
          <a:xfrm>
            <a:off x="352426" y="2011680"/>
            <a:ext cx="4371974" cy="3736848"/>
          </a:xfrm>
        </p:spPr>
        <p:txBody>
          <a:bodyPr/>
          <a:lstStyle/>
          <a:p>
            <a:r>
              <a:rPr lang="en-US" dirty="0" smtClean="0"/>
              <a:t>Two realizations of Simplicity: </a:t>
            </a:r>
          </a:p>
          <a:p>
            <a:r>
              <a:rPr lang="en-US" dirty="0" smtClean="0"/>
              <a:t> Reason: Economy of Neurological Architecture </a:t>
            </a:r>
          </a:p>
          <a:p>
            <a:r>
              <a:rPr lang="en-US" dirty="0" smtClean="0"/>
              <a:t>Affect – </a:t>
            </a:r>
            <a:r>
              <a:rPr lang="en-US" dirty="0" smtClean="0"/>
              <a:t>neurons </a:t>
            </a:r>
            <a:r>
              <a:rPr lang="en-US" dirty="0" smtClean="0"/>
              <a:t>plus endocrine </a:t>
            </a:r>
            <a:r>
              <a:rPr lang="en-US" dirty="0" smtClean="0"/>
              <a:t>system  </a:t>
            </a:r>
            <a:endParaRPr lang="en-US" dirty="0"/>
          </a:p>
        </p:txBody>
      </p:sp>
      <p:sp>
        <p:nvSpPr>
          <p:cNvPr id="6" name="Title 5"/>
          <p:cNvSpPr>
            <a:spLocks noGrp="1"/>
          </p:cNvSpPr>
          <p:nvPr>
            <p:ph type="title"/>
          </p:nvPr>
        </p:nvSpPr>
        <p:spPr>
          <a:xfrm>
            <a:off x="352426" y="228600"/>
            <a:ext cx="8410574" cy="1066800"/>
          </a:xfrm>
        </p:spPr>
        <p:txBody>
          <a:bodyPr>
            <a:normAutofit fontScale="90000"/>
          </a:bodyPr>
          <a:lstStyle/>
          <a:p>
            <a:r>
              <a:rPr lang="en-US" dirty="0"/>
              <a:t>The Affect-Reason-Utility Programs (ARU)</a:t>
            </a:r>
          </a:p>
        </p:txBody>
      </p:sp>
      <p:pic>
        <p:nvPicPr>
          <p:cNvPr id="8" name="Picture 7" descr="breath1.JPG"/>
          <p:cNvPicPr>
            <a:picLocks noChangeAspect="1"/>
          </p:cNvPicPr>
          <p:nvPr/>
        </p:nvPicPr>
        <p:blipFill>
          <a:blip r:embed="rId2" cstate="print"/>
          <a:stretch>
            <a:fillRect/>
          </a:stretch>
        </p:blipFill>
        <p:spPr>
          <a:xfrm>
            <a:off x="5029200" y="3810000"/>
            <a:ext cx="3512821" cy="2195513"/>
          </a:xfrm>
          <a:prstGeom prst="rect">
            <a:avLst/>
          </a:prstGeom>
        </p:spPr>
      </p:pic>
    </p:spTree>
    <p:extLst>
      <p:ext uri="{BB962C8B-B14F-4D97-AF65-F5344CB8AC3E}">
        <p14:creationId xmlns:p14="http://schemas.microsoft.com/office/powerpoint/2010/main" xmlns="" val="1460416107"/>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normAutofit/>
          </a:bodyPr>
          <a:lstStyle/>
          <a:p>
            <a:r>
              <a:rPr lang="en-US" dirty="0" smtClean="0"/>
              <a:t>Theory - Hypothesis</a:t>
            </a:r>
            <a:endParaRPr lang="en-US" dirty="0"/>
          </a:p>
          <a:p>
            <a:endParaRPr lang="en-US" dirty="0"/>
          </a:p>
        </p:txBody>
      </p:sp>
      <p:sp>
        <p:nvSpPr>
          <p:cNvPr id="3" name="Text Placeholder 2"/>
          <p:cNvSpPr>
            <a:spLocks noGrp="1"/>
          </p:cNvSpPr>
          <p:nvPr>
            <p:ph type="body" sz="half" idx="15"/>
          </p:nvPr>
        </p:nvSpPr>
        <p:spPr/>
        <p:txBody>
          <a:bodyPr>
            <a:normAutofit/>
          </a:bodyPr>
          <a:lstStyle/>
          <a:p>
            <a:r>
              <a:rPr lang="en-US" dirty="0" smtClean="0"/>
              <a:t>Meta-Theory </a:t>
            </a:r>
            <a:r>
              <a:rPr lang="en-US" dirty="0"/>
              <a:t>and Background Belief</a:t>
            </a:r>
          </a:p>
          <a:p>
            <a:endParaRPr lang="en-US" dirty="0"/>
          </a:p>
        </p:txBody>
      </p:sp>
      <p:sp>
        <p:nvSpPr>
          <p:cNvPr id="4" name="Content Placeholder 3"/>
          <p:cNvSpPr>
            <a:spLocks noGrp="1"/>
          </p:cNvSpPr>
          <p:nvPr>
            <p:ph sz="quarter" idx="14"/>
          </p:nvPr>
        </p:nvSpPr>
        <p:spPr/>
        <p:txBody>
          <a:bodyPr/>
          <a:lstStyle/>
          <a:p>
            <a:endParaRPr lang="en-US" dirty="0"/>
          </a:p>
        </p:txBody>
      </p:sp>
      <p:sp>
        <p:nvSpPr>
          <p:cNvPr id="5" name="Content Placeholder 4"/>
          <p:cNvSpPr>
            <a:spLocks noGrp="1"/>
          </p:cNvSpPr>
          <p:nvPr>
            <p:ph sz="quarter" idx="13"/>
          </p:nvPr>
        </p:nvSpPr>
        <p:spPr/>
        <p:txBody>
          <a:bodyPr/>
          <a:lstStyle/>
          <a:p>
            <a:endParaRPr lang="en-US" dirty="0"/>
          </a:p>
        </p:txBody>
      </p:sp>
      <p:sp>
        <p:nvSpPr>
          <p:cNvPr id="6" name="Title 5"/>
          <p:cNvSpPr>
            <a:spLocks noGrp="1"/>
          </p:cNvSpPr>
          <p:nvPr>
            <p:ph type="title"/>
          </p:nvPr>
        </p:nvSpPr>
        <p:spPr>
          <a:xfrm>
            <a:off x="381000" y="228600"/>
            <a:ext cx="8382000" cy="1066800"/>
          </a:xfrm>
        </p:spPr>
        <p:txBody>
          <a:bodyPr>
            <a:normAutofit fontScale="90000"/>
          </a:bodyPr>
          <a:lstStyle/>
          <a:p>
            <a:r>
              <a:rPr lang="en-US" dirty="0"/>
              <a:t>The Affect-Reason-Utility Programs (ARU)</a:t>
            </a:r>
          </a:p>
        </p:txBody>
      </p:sp>
    </p:spTree>
    <p:extLst>
      <p:ext uri="{BB962C8B-B14F-4D97-AF65-F5344CB8AC3E}">
        <p14:creationId xmlns:p14="http://schemas.microsoft.com/office/powerpoint/2010/main" xmlns="" val="1337991811"/>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352426" y="1463040"/>
            <a:ext cx="8181974" cy="509587"/>
          </a:xfrm>
        </p:spPr>
        <p:txBody>
          <a:bodyPr>
            <a:normAutofit/>
          </a:bodyPr>
          <a:lstStyle/>
          <a:p>
            <a:pPr algn="ctr"/>
            <a:r>
              <a:rPr lang="en-US" dirty="0"/>
              <a:t>Taxa, Language learning and Action (</a:t>
            </a:r>
            <a:r>
              <a:rPr lang="en-US" dirty="0" err="1"/>
              <a:t>dthat</a:t>
            </a:r>
            <a:r>
              <a:rPr lang="en-US" dirty="0"/>
              <a:t>)</a:t>
            </a:r>
          </a:p>
          <a:p>
            <a:endParaRPr lang="en-US" dirty="0"/>
          </a:p>
        </p:txBody>
      </p:sp>
      <p:sp>
        <p:nvSpPr>
          <p:cNvPr id="4" name="Content Placeholder 3"/>
          <p:cNvSpPr>
            <a:spLocks noGrp="1"/>
          </p:cNvSpPr>
          <p:nvPr>
            <p:ph sz="quarter" idx="14"/>
          </p:nvPr>
        </p:nvSpPr>
        <p:spPr/>
        <p:txBody>
          <a:bodyPr/>
          <a:lstStyle/>
          <a:p>
            <a:endParaRPr lang="en-US"/>
          </a:p>
        </p:txBody>
      </p:sp>
      <p:sp>
        <p:nvSpPr>
          <p:cNvPr id="5" name="Content Placeholder 4"/>
          <p:cNvSpPr>
            <a:spLocks noGrp="1"/>
          </p:cNvSpPr>
          <p:nvPr>
            <p:ph sz="quarter" idx="13"/>
          </p:nvPr>
        </p:nvSpPr>
        <p:spPr/>
        <p:txBody>
          <a:bodyPr/>
          <a:lstStyle/>
          <a:p>
            <a:endParaRPr lang="en-US" dirty="0"/>
          </a:p>
        </p:txBody>
      </p:sp>
      <p:sp>
        <p:nvSpPr>
          <p:cNvPr id="6" name="Title 5"/>
          <p:cNvSpPr>
            <a:spLocks noGrp="1"/>
          </p:cNvSpPr>
          <p:nvPr>
            <p:ph type="title"/>
          </p:nvPr>
        </p:nvSpPr>
        <p:spPr>
          <a:xfrm>
            <a:off x="352426" y="228600"/>
            <a:ext cx="8486774" cy="1066800"/>
          </a:xfrm>
        </p:spPr>
        <p:txBody>
          <a:bodyPr>
            <a:normAutofit fontScale="90000"/>
          </a:bodyPr>
          <a:lstStyle/>
          <a:p>
            <a:r>
              <a:rPr lang="en-US" dirty="0"/>
              <a:t>The Affect-Reason-Utility Programs (ARU)</a:t>
            </a:r>
          </a:p>
        </p:txBody>
      </p:sp>
    </p:spTree>
    <p:extLst>
      <p:ext uri="{BB962C8B-B14F-4D97-AF65-F5344CB8AC3E}">
        <p14:creationId xmlns:p14="http://schemas.microsoft.com/office/powerpoint/2010/main" xmlns="" val="50232153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normAutofit/>
          </a:bodyPr>
          <a:lstStyle/>
          <a:p>
            <a:r>
              <a:rPr lang="en-US" dirty="0" smtClean="0"/>
              <a:t>Emotion </a:t>
            </a:r>
            <a:endParaRPr lang="en-US" dirty="0"/>
          </a:p>
        </p:txBody>
      </p:sp>
      <p:sp>
        <p:nvSpPr>
          <p:cNvPr id="3" name="Text Placeholder 2"/>
          <p:cNvSpPr>
            <a:spLocks noGrp="1"/>
          </p:cNvSpPr>
          <p:nvPr>
            <p:ph type="body" sz="half" idx="15"/>
          </p:nvPr>
        </p:nvSpPr>
        <p:spPr/>
        <p:txBody>
          <a:bodyPr/>
          <a:lstStyle/>
          <a:p>
            <a:r>
              <a:rPr lang="en-US" dirty="0"/>
              <a:t>Methodological Values and Action</a:t>
            </a:r>
          </a:p>
          <a:p>
            <a:endParaRPr lang="en-US" dirty="0"/>
          </a:p>
        </p:txBody>
      </p:sp>
      <p:sp>
        <p:nvSpPr>
          <p:cNvPr id="4" name="Content Placeholder 3"/>
          <p:cNvSpPr>
            <a:spLocks noGrp="1"/>
          </p:cNvSpPr>
          <p:nvPr>
            <p:ph sz="quarter" idx="14"/>
          </p:nvPr>
        </p:nvSpPr>
        <p:spPr/>
        <p:txBody>
          <a:bodyPr/>
          <a:lstStyle/>
          <a:p>
            <a:endParaRPr lang="en-US" dirty="0"/>
          </a:p>
        </p:txBody>
      </p:sp>
      <p:sp>
        <p:nvSpPr>
          <p:cNvPr id="5" name="Content Placeholder 4"/>
          <p:cNvSpPr>
            <a:spLocks noGrp="1"/>
          </p:cNvSpPr>
          <p:nvPr>
            <p:ph sz="quarter" idx="13"/>
          </p:nvPr>
        </p:nvSpPr>
        <p:spPr/>
        <p:txBody>
          <a:bodyPr/>
          <a:lstStyle/>
          <a:p>
            <a:endParaRPr lang="en-US" dirty="0"/>
          </a:p>
        </p:txBody>
      </p:sp>
      <p:sp>
        <p:nvSpPr>
          <p:cNvPr id="6" name="Title 5"/>
          <p:cNvSpPr>
            <a:spLocks noGrp="1"/>
          </p:cNvSpPr>
          <p:nvPr>
            <p:ph type="title"/>
          </p:nvPr>
        </p:nvSpPr>
        <p:spPr>
          <a:xfrm>
            <a:off x="352426" y="228600"/>
            <a:ext cx="8410574" cy="1066800"/>
          </a:xfrm>
        </p:spPr>
        <p:txBody>
          <a:bodyPr>
            <a:normAutofit fontScale="90000"/>
          </a:bodyPr>
          <a:lstStyle/>
          <a:p>
            <a:r>
              <a:rPr lang="en-US" dirty="0"/>
              <a:t>The Affect-Reason-Utility Programs (ARU)</a:t>
            </a:r>
          </a:p>
        </p:txBody>
      </p:sp>
    </p:spTree>
    <p:extLst>
      <p:ext uri="{BB962C8B-B14F-4D97-AF65-F5344CB8AC3E}">
        <p14:creationId xmlns:p14="http://schemas.microsoft.com/office/powerpoint/2010/main" xmlns="" val="3154960005"/>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5" name="Picture 71" descr="C:\Documents and Settings\Becky Shabek\Local Settings\Temporary Internet Files\Content.IE5\BZVQVR7L\MC900383116[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83164" y="2901159"/>
            <a:ext cx="4102237" cy="4220612"/>
          </a:xfrm>
          <a:prstGeom prst="rect">
            <a:avLst/>
          </a:prstGeom>
          <a:noFill/>
          <a:extLst>
            <a:ext uri="{909E8E84-426E-40DD-AFC4-6F175D3DCCD1}">
              <a14:hiddenFill xmlns:a14="http://schemas.microsoft.com/office/drawing/2010/main" xmlns="">
                <a:solidFill>
                  <a:srgbClr val="FFFFFF"/>
                </a:solidFill>
              </a14:hiddenFill>
            </a:ext>
          </a:extLst>
        </p:spPr>
      </p:pic>
      <p:grpSp>
        <p:nvGrpSpPr>
          <p:cNvPr id="7" name="Group 11"/>
          <p:cNvGrpSpPr>
            <a:grpSpLocks noChangeAspect="1"/>
          </p:cNvGrpSpPr>
          <p:nvPr/>
        </p:nvGrpSpPr>
        <p:grpSpPr bwMode="auto">
          <a:xfrm>
            <a:off x="2514600" y="1910558"/>
            <a:ext cx="1603375" cy="1001713"/>
            <a:chOff x="1183" y="794"/>
            <a:chExt cx="1144" cy="631"/>
          </a:xfrm>
        </p:grpSpPr>
        <p:sp>
          <p:nvSpPr>
            <p:cNvPr id="9" name="Freeform 12"/>
            <p:cNvSpPr>
              <a:spLocks/>
            </p:cNvSpPr>
            <p:nvPr/>
          </p:nvSpPr>
          <p:spPr bwMode="auto">
            <a:xfrm>
              <a:off x="1183" y="794"/>
              <a:ext cx="1099" cy="159"/>
            </a:xfrm>
            <a:custGeom>
              <a:avLst/>
              <a:gdLst>
                <a:gd name="T0" fmla="*/ 2134 w 2199"/>
                <a:gd name="T1" fmla="*/ 44 h 317"/>
                <a:gd name="T2" fmla="*/ 2079 w 2199"/>
                <a:gd name="T3" fmla="*/ 82 h 317"/>
                <a:gd name="T4" fmla="*/ 2014 w 2199"/>
                <a:gd name="T5" fmla="*/ 116 h 317"/>
                <a:gd name="T6" fmla="*/ 1944 w 2199"/>
                <a:gd name="T7" fmla="*/ 146 h 317"/>
                <a:gd name="T8" fmla="*/ 1866 w 2199"/>
                <a:gd name="T9" fmla="*/ 171 h 317"/>
                <a:gd name="T10" fmla="*/ 1786 w 2199"/>
                <a:gd name="T11" fmla="*/ 194 h 317"/>
                <a:gd name="T12" fmla="*/ 1703 w 2199"/>
                <a:gd name="T13" fmla="*/ 213 h 317"/>
                <a:gd name="T14" fmla="*/ 1619 w 2199"/>
                <a:gd name="T15" fmla="*/ 230 h 317"/>
                <a:gd name="T16" fmla="*/ 1537 w 2199"/>
                <a:gd name="T17" fmla="*/ 241 h 317"/>
                <a:gd name="T18" fmla="*/ 1459 w 2199"/>
                <a:gd name="T19" fmla="*/ 251 h 317"/>
                <a:gd name="T20" fmla="*/ 1387 w 2199"/>
                <a:gd name="T21" fmla="*/ 258 h 317"/>
                <a:gd name="T22" fmla="*/ 1323 w 2199"/>
                <a:gd name="T23" fmla="*/ 264 h 317"/>
                <a:gd name="T24" fmla="*/ 1269 w 2199"/>
                <a:gd name="T25" fmla="*/ 268 h 317"/>
                <a:gd name="T26" fmla="*/ 1226 w 2199"/>
                <a:gd name="T27" fmla="*/ 272 h 317"/>
                <a:gd name="T28" fmla="*/ 1193 w 2199"/>
                <a:gd name="T29" fmla="*/ 272 h 317"/>
                <a:gd name="T30" fmla="*/ 1180 w 2199"/>
                <a:gd name="T31" fmla="*/ 273 h 317"/>
                <a:gd name="T32" fmla="*/ 1057 w 2199"/>
                <a:gd name="T33" fmla="*/ 272 h 317"/>
                <a:gd name="T34" fmla="*/ 905 w 2199"/>
                <a:gd name="T35" fmla="*/ 266 h 317"/>
                <a:gd name="T36" fmla="*/ 768 w 2199"/>
                <a:gd name="T37" fmla="*/ 254 h 317"/>
                <a:gd name="T38" fmla="*/ 646 w 2199"/>
                <a:gd name="T39" fmla="*/ 237 h 317"/>
                <a:gd name="T40" fmla="*/ 536 w 2199"/>
                <a:gd name="T41" fmla="*/ 218 h 317"/>
                <a:gd name="T42" fmla="*/ 439 w 2199"/>
                <a:gd name="T43" fmla="*/ 196 h 317"/>
                <a:gd name="T44" fmla="*/ 355 w 2199"/>
                <a:gd name="T45" fmla="*/ 173 h 317"/>
                <a:gd name="T46" fmla="*/ 281 w 2199"/>
                <a:gd name="T47" fmla="*/ 148 h 317"/>
                <a:gd name="T48" fmla="*/ 219 w 2199"/>
                <a:gd name="T49" fmla="*/ 123 h 317"/>
                <a:gd name="T50" fmla="*/ 165 w 2199"/>
                <a:gd name="T51" fmla="*/ 97 h 317"/>
                <a:gd name="T52" fmla="*/ 124 w 2199"/>
                <a:gd name="T53" fmla="*/ 72 h 317"/>
                <a:gd name="T54" fmla="*/ 89 w 2199"/>
                <a:gd name="T55" fmla="*/ 51 h 317"/>
                <a:gd name="T56" fmla="*/ 61 w 2199"/>
                <a:gd name="T57" fmla="*/ 32 h 317"/>
                <a:gd name="T58" fmla="*/ 42 w 2199"/>
                <a:gd name="T59" fmla="*/ 19 h 317"/>
                <a:gd name="T60" fmla="*/ 29 w 2199"/>
                <a:gd name="T61" fmla="*/ 4 h 317"/>
                <a:gd name="T62" fmla="*/ 0 w 2199"/>
                <a:gd name="T63" fmla="*/ 32 h 317"/>
                <a:gd name="T64" fmla="*/ 11 w 2199"/>
                <a:gd name="T65" fmla="*/ 47 h 317"/>
                <a:gd name="T66" fmla="*/ 29 w 2199"/>
                <a:gd name="T67" fmla="*/ 63 h 317"/>
                <a:gd name="T68" fmla="*/ 55 w 2199"/>
                <a:gd name="T69" fmla="*/ 82 h 317"/>
                <a:gd name="T70" fmla="*/ 87 w 2199"/>
                <a:gd name="T71" fmla="*/ 103 h 317"/>
                <a:gd name="T72" fmla="*/ 131 w 2199"/>
                <a:gd name="T73" fmla="*/ 127 h 317"/>
                <a:gd name="T74" fmla="*/ 182 w 2199"/>
                <a:gd name="T75" fmla="*/ 152 h 317"/>
                <a:gd name="T76" fmla="*/ 243 w 2199"/>
                <a:gd name="T77" fmla="*/ 180 h 317"/>
                <a:gd name="T78" fmla="*/ 315 w 2199"/>
                <a:gd name="T79" fmla="*/ 205 h 317"/>
                <a:gd name="T80" fmla="*/ 399 w 2199"/>
                <a:gd name="T81" fmla="*/ 230 h 317"/>
                <a:gd name="T82" fmla="*/ 496 w 2199"/>
                <a:gd name="T83" fmla="*/ 254 h 317"/>
                <a:gd name="T84" fmla="*/ 604 w 2199"/>
                <a:gd name="T85" fmla="*/ 275 h 317"/>
                <a:gd name="T86" fmla="*/ 726 w 2199"/>
                <a:gd name="T87" fmla="*/ 292 h 317"/>
                <a:gd name="T88" fmla="*/ 861 w 2199"/>
                <a:gd name="T89" fmla="*/ 304 h 317"/>
                <a:gd name="T90" fmla="*/ 1013 w 2199"/>
                <a:gd name="T91" fmla="*/ 313 h 317"/>
                <a:gd name="T92" fmla="*/ 1180 w 2199"/>
                <a:gd name="T93" fmla="*/ 317 h 317"/>
                <a:gd name="T94" fmla="*/ 1193 w 2199"/>
                <a:gd name="T95" fmla="*/ 313 h 317"/>
                <a:gd name="T96" fmla="*/ 1222 w 2199"/>
                <a:gd name="T97" fmla="*/ 313 h 317"/>
                <a:gd name="T98" fmla="*/ 1266 w 2199"/>
                <a:gd name="T99" fmla="*/ 310 h 317"/>
                <a:gd name="T100" fmla="*/ 1321 w 2199"/>
                <a:gd name="T101" fmla="*/ 308 h 317"/>
                <a:gd name="T102" fmla="*/ 1383 w 2199"/>
                <a:gd name="T103" fmla="*/ 302 h 317"/>
                <a:gd name="T104" fmla="*/ 1458 w 2199"/>
                <a:gd name="T105" fmla="*/ 294 h 317"/>
                <a:gd name="T106" fmla="*/ 1535 w 2199"/>
                <a:gd name="T107" fmla="*/ 285 h 317"/>
                <a:gd name="T108" fmla="*/ 1617 w 2199"/>
                <a:gd name="T109" fmla="*/ 272 h 317"/>
                <a:gd name="T110" fmla="*/ 1701 w 2199"/>
                <a:gd name="T111" fmla="*/ 256 h 317"/>
                <a:gd name="T112" fmla="*/ 1786 w 2199"/>
                <a:gd name="T113" fmla="*/ 237 h 317"/>
                <a:gd name="T114" fmla="*/ 1870 w 2199"/>
                <a:gd name="T115" fmla="*/ 215 h 317"/>
                <a:gd name="T116" fmla="*/ 1950 w 2199"/>
                <a:gd name="T117" fmla="*/ 190 h 317"/>
                <a:gd name="T118" fmla="*/ 2024 w 2199"/>
                <a:gd name="T119" fmla="*/ 160 h 317"/>
                <a:gd name="T120" fmla="*/ 2092 w 2199"/>
                <a:gd name="T121" fmla="*/ 123 h 317"/>
                <a:gd name="T122" fmla="*/ 2151 w 2199"/>
                <a:gd name="T123" fmla="*/ 85 h 317"/>
                <a:gd name="T124" fmla="*/ 2199 w 2199"/>
                <a:gd name="T125" fmla="*/ 42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99" h="317">
                  <a:moveTo>
                    <a:pt x="2168" y="13"/>
                  </a:moveTo>
                  <a:lnTo>
                    <a:pt x="2157" y="23"/>
                  </a:lnTo>
                  <a:lnTo>
                    <a:pt x="2147" y="34"/>
                  </a:lnTo>
                  <a:lnTo>
                    <a:pt x="2134" y="44"/>
                  </a:lnTo>
                  <a:lnTo>
                    <a:pt x="2121" y="55"/>
                  </a:lnTo>
                  <a:lnTo>
                    <a:pt x="2107" y="65"/>
                  </a:lnTo>
                  <a:lnTo>
                    <a:pt x="2094" y="72"/>
                  </a:lnTo>
                  <a:lnTo>
                    <a:pt x="2079" y="82"/>
                  </a:lnTo>
                  <a:lnTo>
                    <a:pt x="2066" y="91"/>
                  </a:lnTo>
                  <a:lnTo>
                    <a:pt x="2049" y="99"/>
                  </a:lnTo>
                  <a:lnTo>
                    <a:pt x="2031" y="108"/>
                  </a:lnTo>
                  <a:lnTo>
                    <a:pt x="2014" y="116"/>
                  </a:lnTo>
                  <a:lnTo>
                    <a:pt x="1999" y="123"/>
                  </a:lnTo>
                  <a:lnTo>
                    <a:pt x="1980" y="131"/>
                  </a:lnTo>
                  <a:lnTo>
                    <a:pt x="1963" y="139"/>
                  </a:lnTo>
                  <a:lnTo>
                    <a:pt x="1944" y="146"/>
                  </a:lnTo>
                  <a:lnTo>
                    <a:pt x="1927" y="154"/>
                  </a:lnTo>
                  <a:lnTo>
                    <a:pt x="1906" y="160"/>
                  </a:lnTo>
                  <a:lnTo>
                    <a:pt x="1887" y="165"/>
                  </a:lnTo>
                  <a:lnTo>
                    <a:pt x="1866" y="171"/>
                  </a:lnTo>
                  <a:lnTo>
                    <a:pt x="1847" y="179"/>
                  </a:lnTo>
                  <a:lnTo>
                    <a:pt x="1826" y="182"/>
                  </a:lnTo>
                  <a:lnTo>
                    <a:pt x="1805" y="188"/>
                  </a:lnTo>
                  <a:lnTo>
                    <a:pt x="1786" y="194"/>
                  </a:lnTo>
                  <a:lnTo>
                    <a:pt x="1765" y="199"/>
                  </a:lnTo>
                  <a:lnTo>
                    <a:pt x="1745" y="203"/>
                  </a:lnTo>
                  <a:lnTo>
                    <a:pt x="1724" y="207"/>
                  </a:lnTo>
                  <a:lnTo>
                    <a:pt x="1703" y="213"/>
                  </a:lnTo>
                  <a:lnTo>
                    <a:pt x="1682" y="216"/>
                  </a:lnTo>
                  <a:lnTo>
                    <a:pt x="1661" y="220"/>
                  </a:lnTo>
                  <a:lnTo>
                    <a:pt x="1640" y="224"/>
                  </a:lnTo>
                  <a:lnTo>
                    <a:pt x="1619" y="230"/>
                  </a:lnTo>
                  <a:lnTo>
                    <a:pt x="1600" y="234"/>
                  </a:lnTo>
                  <a:lnTo>
                    <a:pt x="1579" y="235"/>
                  </a:lnTo>
                  <a:lnTo>
                    <a:pt x="1556" y="237"/>
                  </a:lnTo>
                  <a:lnTo>
                    <a:pt x="1537" y="241"/>
                  </a:lnTo>
                  <a:lnTo>
                    <a:pt x="1518" y="245"/>
                  </a:lnTo>
                  <a:lnTo>
                    <a:pt x="1497" y="247"/>
                  </a:lnTo>
                  <a:lnTo>
                    <a:pt x="1478" y="249"/>
                  </a:lnTo>
                  <a:lnTo>
                    <a:pt x="1459" y="251"/>
                  </a:lnTo>
                  <a:lnTo>
                    <a:pt x="1442" y="254"/>
                  </a:lnTo>
                  <a:lnTo>
                    <a:pt x="1423" y="254"/>
                  </a:lnTo>
                  <a:lnTo>
                    <a:pt x="1404" y="256"/>
                  </a:lnTo>
                  <a:lnTo>
                    <a:pt x="1387" y="258"/>
                  </a:lnTo>
                  <a:lnTo>
                    <a:pt x="1370" y="260"/>
                  </a:lnTo>
                  <a:lnTo>
                    <a:pt x="1355" y="262"/>
                  </a:lnTo>
                  <a:lnTo>
                    <a:pt x="1338" y="264"/>
                  </a:lnTo>
                  <a:lnTo>
                    <a:pt x="1323" y="264"/>
                  </a:lnTo>
                  <a:lnTo>
                    <a:pt x="1309" y="266"/>
                  </a:lnTo>
                  <a:lnTo>
                    <a:pt x="1294" y="268"/>
                  </a:lnTo>
                  <a:lnTo>
                    <a:pt x="1281" y="268"/>
                  </a:lnTo>
                  <a:lnTo>
                    <a:pt x="1269" y="268"/>
                  </a:lnTo>
                  <a:lnTo>
                    <a:pt x="1256" y="270"/>
                  </a:lnTo>
                  <a:lnTo>
                    <a:pt x="1245" y="270"/>
                  </a:lnTo>
                  <a:lnTo>
                    <a:pt x="1235" y="272"/>
                  </a:lnTo>
                  <a:lnTo>
                    <a:pt x="1226" y="272"/>
                  </a:lnTo>
                  <a:lnTo>
                    <a:pt x="1216" y="272"/>
                  </a:lnTo>
                  <a:lnTo>
                    <a:pt x="1209" y="272"/>
                  </a:lnTo>
                  <a:lnTo>
                    <a:pt x="1201" y="272"/>
                  </a:lnTo>
                  <a:lnTo>
                    <a:pt x="1193" y="272"/>
                  </a:lnTo>
                  <a:lnTo>
                    <a:pt x="1190" y="273"/>
                  </a:lnTo>
                  <a:lnTo>
                    <a:pt x="1184" y="273"/>
                  </a:lnTo>
                  <a:lnTo>
                    <a:pt x="1182" y="273"/>
                  </a:lnTo>
                  <a:lnTo>
                    <a:pt x="1180" y="273"/>
                  </a:lnTo>
                  <a:lnTo>
                    <a:pt x="1180" y="275"/>
                  </a:lnTo>
                  <a:lnTo>
                    <a:pt x="1136" y="273"/>
                  </a:lnTo>
                  <a:lnTo>
                    <a:pt x="1095" y="273"/>
                  </a:lnTo>
                  <a:lnTo>
                    <a:pt x="1057" y="272"/>
                  </a:lnTo>
                  <a:lnTo>
                    <a:pt x="1017" y="272"/>
                  </a:lnTo>
                  <a:lnTo>
                    <a:pt x="979" y="270"/>
                  </a:lnTo>
                  <a:lnTo>
                    <a:pt x="941" y="268"/>
                  </a:lnTo>
                  <a:lnTo>
                    <a:pt x="905" y="266"/>
                  </a:lnTo>
                  <a:lnTo>
                    <a:pt x="870" y="264"/>
                  </a:lnTo>
                  <a:lnTo>
                    <a:pt x="836" y="260"/>
                  </a:lnTo>
                  <a:lnTo>
                    <a:pt x="802" y="256"/>
                  </a:lnTo>
                  <a:lnTo>
                    <a:pt x="768" y="254"/>
                  </a:lnTo>
                  <a:lnTo>
                    <a:pt x="737" y="251"/>
                  </a:lnTo>
                  <a:lnTo>
                    <a:pt x="705" y="247"/>
                  </a:lnTo>
                  <a:lnTo>
                    <a:pt x="675" y="241"/>
                  </a:lnTo>
                  <a:lnTo>
                    <a:pt x="646" y="237"/>
                  </a:lnTo>
                  <a:lnTo>
                    <a:pt x="620" y="234"/>
                  </a:lnTo>
                  <a:lnTo>
                    <a:pt x="589" y="228"/>
                  </a:lnTo>
                  <a:lnTo>
                    <a:pt x="562" y="224"/>
                  </a:lnTo>
                  <a:lnTo>
                    <a:pt x="536" y="218"/>
                  </a:lnTo>
                  <a:lnTo>
                    <a:pt x="511" y="213"/>
                  </a:lnTo>
                  <a:lnTo>
                    <a:pt x="486" y="207"/>
                  </a:lnTo>
                  <a:lnTo>
                    <a:pt x="462" y="201"/>
                  </a:lnTo>
                  <a:lnTo>
                    <a:pt x="439" y="196"/>
                  </a:lnTo>
                  <a:lnTo>
                    <a:pt x="418" y="192"/>
                  </a:lnTo>
                  <a:lnTo>
                    <a:pt x="395" y="184"/>
                  </a:lnTo>
                  <a:lnTo>
                    <a:pt x="376" y="179"/>
                  </a:lnTo>
                  <a:lnTo>
                    <a:pt x="355" y="173"/>
                  </a:lnTo>
                  <a:lnTo>
                    <a:pt x="336" y="165"/>
                  </a:lnTo>
                  <a:lnTo>
                    <a:pt x="317" y="160"/>
                  </a:lnTo>
                  <a:lnTo>
                    <a:pt x="298" y="154"/>
                  </a:lnTo>
                  <a:lnTo>
                    <a:pt x="281" y="148"/>
                  </a:lnTo>
                  <a:lnTo>
                    <a:pt x="266" y="142"/>
                  </a:lnTo>
                  <a:lnTo>
                    <a:pt x="249" y="135"/>
                  </a:lnTo>
                  <a:lnTo>
                    <a:pt x="234" y="129"/>
                  </a:lnTo>
                  <a:lnTo>
                    <a:pt x="219" y="123"/>
                  </a:lnTo>
                  <a:lnTo>
                    <a:pt x="203" y="116"/>
                  </a:lnTo>
                  <a:lnTo>
                    <a:pt x="190" y="110"/>
                  </a:lnTo>
                  <a:lnTo>
                    <a:pt x="179" y="103"/>
                  </a:lnTo>
                  <a:lnTo>
                    <a:pt x="165" y="97"/>
                  </a:lnTo>
                  <a:lnTo>
                    <a:pt x="154" y="91"/>
                  </a:lnTo>
                  <a:lnTo>
                    <a:pt x="143" y="85"/>
                  </a:lnTo>
                  <a:lnTo>
                    <a:pt x="133" y="80"/>
                  </a:lnTo>
                  <a:lnTo>
                    <a:pt x="124" y="72"/>
                  </a:lnTo>
                  <a:lnTo>
                    <a:pt x="114" y="68"/>
                  </a:lnTo>
                  <a:lnTo>
                    <a:pt x="105" y="63"/>
                  </a:lnTo>
                  <a:lnTo>
                    <a:pt x="97" y="57"/>
                  </a:lnTo>
                  <a:lnTo>
                    <a:pt x="89" y="51"/>
                  </a:lnTo>
                  <a:lnTo>
                    <a:pt x="82" y="47"/>
                  </a:lnTo>
                  <a:lnTo>
                    <a:pt x="74" y="42"/>
                  </a:lnTo>
                  <a:lnTo>
                    <a:pt x="68" y="38"/>
                  </a:lnTo>
                  <a:lnTo>
                    <a:pt x="61" y="32"/>
                  </a:lnTo>
                  <a:lnTo>
                    <a:pt x="57" y="30"/>
                  </a:lnTo>
                  <a:lnTo>
                    <a:pt x="51" y="25"/>
                  </a:lnTo>
                  <a:lnTo>
                    <a:pt x="48" y="21"/>
                  </a:lnTo>
                  <a:lnTo>
                    <a:pt x="42" y="19"/>
                  </a:lnTo>
                  <a:lnTo>
                    <a:pt x="40" y="17"/>
                  </a:lnTo>
                  <a:lnTo>
                    <a:pt x="34" y="11"/>
                  </a:lnTo>
                  <a:lnTo>
                    <a:pt x="30" y="8"/>
                  </a:lnTo>
                  <a:lnTo>
                    <a:pt x="29" y="4"/>
                  </a:lnTo>
                  <a:lnTo>
                    <a:pt x="25" y="2"/>
                  </a:lnTo>
                  <a:lnTo>
                    <a:pt x="23" y="0"/>
                  </a:lnTo>
                  <a:lnTo>
                    <a:pt x="21" y="0"/>
                  </a:lnTo>
                  <a:lnTo>
                    <a:pt x="0" y="32"/>
                  </a:lnTo>
                  <a:lnTo>
                    <a:pt x="0" y="34"/>
                  </a:lnTo>
                  <a:lnTo>
                    <a:pt x="0" y="36"/>
                  </a:lnTo>
                  <a:lnTo>
                    <a:pt x="4" y="42"/>
                  </a:lnTo>
                  <a:lnTo>
                    <a:pt x="11" y="47"/>
                  </a:lnTo>
                  <a:lnTo>
                    <a:pt x="13" y="49"/>
                  </a:lnTo>
                  <a:lnTo>
                    <a:pt x="19" y="53"/>
                  </a:lnTo>
                  <a:lnTo>
                    <a:pt x="23" y="57"/>
                  </a:lnTo>
                  <a:lnTo>
                    <a:pt x="29" y="63"/>
                  </a:lnTo>
                  <a:lnTo>
                    <a:pt x="34" y="66"/>
                  </a:lnTo>
                  <a:lnTo>
                    <a:pt x="40" y="70"/>
                  </a:lnTo>
                  <a:lnTo>
                    <a:pt x="48" y="76"/>
                  </a:lnTo>
                  <a:lnTo>
                    <a:pt x="55" y="82"/>
                  </a:lnTo>
                  <a:lnTo>
                    <a:pt x="61" y="85"/>
                  </a:lnTo>
                  <a:lnTo>
                    <a:pt x="68" y="91"/>
                  </a:lnTo>
                  <a:lnTo>
                    <a:pt x="78" y="97"/>
                  </a:lnTo>
                  <a:lnTo>
                    <a:pt x="87" y="103"/>
                  </a:lnTo>
                  <a:lnTo>
                    <a:pt x="97" y="108"/>
                  </a:lnTo>
                  <a:lnTo>
                    <a:pt x="106" y="114"/>
                  </a:lnTo>
                  <a:lnTo>
                    <a:pt x="118" y="122"/>
                  </a:lnTo>
                  <a:lnTo>
                    <a:pt x="131" y="127"/>
                  </a:lnTo>
                  <a:lnTo>
                    <a:pt x="143" y="133"/>
                  </a:lnTo>
                  <a:lnTo>
                    <a:pt x="154" y="141"/>
                  </a:lnTo>
                  <a:lnTo>
                    <a:pt x="167" y="146"/>
                  </a:lnTo>
                  <a:lnTo>
                    <a:pt x="182" y="152"/>
                  </a:lnTo>
                  <a:lnTo>
                    <a:pt x="196" y="160"/>
                  </a:lnTo>
                  <a:lnTo>
                    <a:pt x="211" y="165"/>
                  </a:lnTo>
                  <a:lnTo>
                    <a:pt x="226" y="173"/>
                  </a:lnTo>
                  <a:lnTo>
                    <a:pt x="243" y="180"/>
                  </a:lnTo>
                  <a:lnTo>
                    <a:pt x="260" y="186"/>
                  </a:lnTo>
                  <a:lnTo>
                    <a:pt x="277" y="192"/>
                  </a:lnTo>
                  <a:lnTo>
                    <a:pt x="296" y="199"/>
                  </a:lnTo>
                  <a:lnTo>
                    <a:pt x="315" y="205"/>
                  </a:lnTo>
                  <a:lnTo>
                    <a:pt x="334" y="211"/>
                  </a:lnTo>
                  <a:lnTo>
                    <a:pt x="355" y="216"/>
                  </a:lnTo>
                  <a:lnTo>
                    <a:pt x="376" y="224"/>
                  </a:lnTo>
                  <a:lnTo>
                    <a:pt x="399" y="230"/>
                  </a:lnTo>
                  <a:lnTo>
                    <a:pt x="422" y="235"/>
                  </a:lnTo>
                  <a:lnTo>
                    <a:pt x="445" y="241"/>
                  </a:lnTo>
                  <a:lnTo>
                    <a:pt x="469" y="247"/>
                  </a:lnTo>
                  <a:lnTo>
                    <a:pt x="496" y="254"/>
                  </a:lnTo>
                  <a:lnTo>
                    <a:pt x="521" y="258"/>
                  </a:lnTo>
                  <a:lnTo>
                    <a:pt x="547" y="264"/>
                  </a:lnTo>
                  <a:lnTo>
                    <a:pt x="576" y="270"/>
                  </a:lnTo>
                  <a:lnTo>
                    <a:pt x="604" y="275"/>
                  </a:lnTo>
                  <a:lnTo>
                    <a:pt x="633" y="279"/>
                  </a:lnTo>
                  <a:lnTo>
                    <a:pt x="663" y="283"/>
                  </a:lnTo>
                  <a:lnTo>
                    <a:pt x="694" y="287"/>
                  </a:lnTo>
                  <a:lnTo>
                    <a:pt x="726" y="292"/>
                  </a:lnTo>
                  <a:lnTo>
                    <a:pt x="758" y="294"/>
                  </a:lnTo>
                  <a:lnTo>
                    <a:pt x="792" y="296"/>
                  </a:lnTo>
                  <a:lnTo>
                    <a:pt x="827" y="300"/>
                  </a:lnTo>
                  <a:lnTo>
                    <a:pt x="861" y="304"/>
                  </a:lnTo>
                  <a:lnTo>
                    <a:pt x="897" y="306"/>
                  </a:lnTo>
                  <a:lnTo>
                    <a:pt x="935" y="310"/>
                  </a:lnTo>
                  <a:lnTo>
                    <a:pt x="973" y="310"/>
                  </a:lnTo>
                  <a:lnTo>
                    <a:pt x="1013" y="313"/>
                  </a:lnTo>
                  <a:lnTo>
                    <a:pt x="1053" y="313"/>
                  </a:lnTo>
                  <a:lnTo>
                    <a:pt x="1093" y="313"/>
                  </a:lnTo>
                  <a:lnTo>
                    <a:pt x="1134" y="315"/>
                  </a:lnTo>
                  <a:lnTo>
                    <a:pt x="1180" y="317"/>
                  </a:lnTo>
                  <a:lnTo>
                    <a:pt x="1180" y="315"/>
                  </a:lnTo>
                  <a:lnTo>
                    <a:pt x="1184" y="315"/>
                  </a:lnTo>
                  <a:lnTo>
                    <a:pt x="1188" y="313"/>
                  </a:lnTo>
                  <a:lnTo>
                    <a:pt x="1193" y="313"/>
                  </a:lnTo>
                  <a:lnTo>
                    <a:pt x="1199" y="313"/>
                  </a:lnTo>
                  <a:lnTo>
                    <a:pt x="1205" y="313"/>
                  </a:lnTo>
                  <a:lnTo>
                    <a:pt x="1214" y="313"/>
                  </a:lnTo>
                  <a:lnTo>
                    <a:pt x="1222" y="313"/>
                  </a:lnTo>
                  <a:lnTo>
                    <a:pt x="1231" y="313"/>
                  </a:lnTo>
                  <a:lnTo>
                    <a:pt x="1243" y="311"/>
                  </a:lnTo>
                  <a:lnTo>
                    <a:pt x="1254" y="311"/>
                  </a:lnTo>
                  <a:lnTo>
                    <a:pt x="1266" y="310"/>
                  </a:lnTo>
                  <a:lnTo>
                    <a:pt x="1277" y="310"/>
                  </a:lnTo>
                  <a:lnTo>
                    <a:pt x="1290" y="310"/>
                  </a:lnTo>
                  <a:lnTo>
                    <a:pt x="1306" y="308"/>
                  </a:lnTo>
                  <a:lnTo>
                    <a:pt x="1321" y="308"/>
                  </a:lnTo>
                  <a:lnTo>
                    <a:pt x="1334" y="306"/>
                  </a:lnTo>
                  <a:lnTo>
                    <a:pt x="1351" y="304"/>
                  </a:lnTo>
                  <a:lnTo>
                    <a:pt x="1366" y="304"/>
                  </a:lnTo>
                  <a:lnTo>
                    <a:pt x="1383" y="302"/>
                  </a:lnTo>
                  <a:lnTo>
                    <a:pt x="1401" y="300"/>
                  </a:lnTo>
                  <a:lnTo>
                    <a:pt x="1420" y="296"/>
                  </a:lnTo>
                  <a:lnTo>
                    <a:pt x="1439" y="296"/>
                  </a:lnTo>
                  <a:lnTo>
                    <a:pt x="1458" y="294"/>
                  </a:lnTo>
                  <a:lnTo>
                    <a:pt x="1477" y="292"/>
                  </a:lnTo>
                  <a:lnTo>
                    <a:pt x="1496" y="289"/>
                  </a:lnTo>
                  <a:lnTo>
                    <a:pt x="1515" y="287"/>
                  </a:lnTo>
                  <a:lnTo>
                    <a:pt x="1535" y="285"/>
                  </a:lnTo>
                  <a:lnTo>
                    <a:pt x="1554" y="281"/>
                  </a:lnTo>
                  <a:lnTo>
                    <a:pt x="1575" y="279"/>
                  </a:lnTo>
                  <a:lnTo>
                    <a:pt x="1596" y="275"/>
                  </a:lnTo>
                  <a:lnTo>
                    <a:pt x="1617" y="272"/>
                  </a:lnTo>
                  <a:lnTo>
                    <a:pt x="1638" y="268"/>
                  </a:lnTo>
                  <a:lnTo>
                    <a:pt x="1659" y="264"/>
                  </a:lnTo>
                  <a:lnTo>
                    <a:pt x="1680" y="260"/>
                  </a:lnTo>
                  <a:lnTo>
                    <a:pt x="1701" y="256"/>
                  </a:lnTo>
                  <a:lnTo>
                    <a:pt x="1722" y="251"/>
                  </a:lnTo>
                  <a:lnTo>
                    <a:pt x="1745" y="247"/>
                  </a:lnTo>
                  <a:lnTo>
                    <a:pt x="1765" y="241"/>
                  </a:lnTo>
                  <a:lnTo>
                    <a:pt x="1786" y="237"/>
                  </a:lnTo>
                  <a:lnTo>
                    <a:pt x="1807" y="232"/>
                  </a:lnTo>
                  <a:lnTo>
                    <a:pt x="1828" y="226"/>
                  </a:lnTo>
                  <a:lnTo>
                    <a:pt x="1849" y="220"/>
                  </a:lnTo>
                  <a:lnTo>
                    <a:pt x="1870" y="215"/>
                  </a:lnTo>
                  <a:lnTo>
                    <a:pt x="1889" y="209"/>
                  </a:lnTo>
                  <a:lnTo>
                    <a:pt x="1910" y="203"/>
                  </a:lnTo>
                  <a:lnTo>
                    <a:pt x="1931" y="196"/>
                  </a:lnTo>
                  <a:lnTo>
                    <a:pt x="1950" y="190"/>
                  </a:lnTo>
                  <a:lnTo>
                    <a:pt x="1969" y="182"/>
                  </a:lnTo>
                  <a:lnTo>
                    <a:pt x="1986" y="175"/>
                  </a:lnTo>
                  <a:lnTo>
                    <a:pt x="2005" y="167"/>
                  </a:lnTo>
                  <a:lnTo>
                    <a:pt x="2024" y="160"/>
                  </a:lnTo>
                  <a:lnTo>
                    <a:pt x="2041" y="150"/>
                  </a:lnTo>
                  <a:lnTo>
                    <a:pt x="2058" y="142"/>
                  </a:lnTo>
                  <a:lnTo>
                    <a:pt x="2075" y="133"/>
                  </a:lnTo>
                  <a:lnTo>
                    <a:pt x="2092" y="123"/>
                  </a:lnTo>
                  <a:lnTo>
                    <a:pt x="2107" y="114"/>
                  </a:lnTo>
                  <a:lnTo>
                    <a:pt x="2123" y="104"/>
                  </a:lnTo>
                  <a:lnTo>
                    <a:pt x="2136" y="95"/>
                  </a:lnTo>
                  <a:lnTo>
                    <a:pt x="2151" y="85"/>
                  </a:lnTo>
                  <a:lnTo>
                    <a:pt x="2163" y="74"/>
                  </a:lnTo>
                  <a:lnTo>
                    <a:pt x="2176" y="65"/>
                  </a:lnTo>
                  <a:lnTo>
                    <a:pt x="2187" y="51"/>
                  </a:lnTo>
                  <a:lnTo>
                    <a:pt x="2199" y="42"/>
                  </a:lnTo>
                  <a:lnTo>
                    <a:pt x="2168" y="13"/>
                  </a:lnTo>
                  <a:lnTo>
                    <a:pt x="2168" y="13"/>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3"/>
            <p:cNvSpPr>
              <a:spLocks/>
            </p:cNvSpPr>
            <p:nvPr/>
          </p:nvSpPr>
          <p:spPr bwMode="auto">
            <a:xfrm>
              <a:off x="1536" y="929"/>
              <a:ext cx="139" cy="489"/>
            </a:xfrm>
            <a:custGeom>
              <a:avLst/>
              <a:gdLst>
                <a:gd name="T0" fmla="*/ 213 w 278"/>
                <a:gd name="T1" fmla="*/ 169 h 978"/>
                <a:gd name="T2" fmla="*/ 234 w 278"/>
                <a:gd name="T3" fmla="*/ 284 h 978"/>
                <a:gd name="T4" fmla="*/ 234 w 278"/>
                <a:gd name="T5" fmla="*/ 389 h 978"/>
                <a:gd name="T6" fmla="*/ 221 w 278"/>
                <a:gd name="T7" fmla="*/ 484 h 978"/>
                <a:gd name="T8" fmla="*/ 198 w 278"/>
                <a:gd name="T9" fmla="*/ 566 h 978"/>
                <a:gd name="T10" fmla="*/ 171 w 278"/>
                <a:gd name="T11" fmla="*/ 632 h 978"/>
                <a:gd name="T12" fmla="*/ 143 w 278"/>
                <a:gd name="T13" fmla="*/ 683 h 978"/>
                <a:gd name="T14" fmla="*/ 120 w 278"/>
                <a:gd name="T15" fmla="*/ 717 h 978"/>
                <a:gd name="T16" fmla="*/ 107 w 278"/>
                <a:gd name="T17" fmla="*/ 748 h 978"/>
                <a:gd name="T18" fmla="*/ 128 w 278"/>
                <a:gd name="T19" fmla="*/ 790 h 978"/>
                <a:gd name="T20" fmla="*/ 152 w 278"/>
                <a:gd name="T21" fmla="*/ 828 h 978"/>
                <a:gd name="T22" fmla="*/ 164 w 278"/>
                <a:gd name="T23" fmla="*/ 866 h 978"/>
                <a:gd name="T24" fmla="*/ 166 w 278"/>
                <a:gd name="T25" fmla="*/ 904 h 978"/>
                <a:gd name="T26" fmla="*/ 141 w 278"/>
                <a:gd name="T27" fmla="*/ 909 h 978"/>
                <a:gd name="T28" fmla="*/ 114 w 278"/>
                <a:gd name="T29" fmla="*/ 869 h 978"/>
                <a:gd name="T30" fmla="*/ 103 w 278"/>
                <a:gd name="T31" fmla="*/ 828 h 978"/>
                <a:gd name="T32" fmla="*/ 97 w 278"/>
                <a:gd name="T33" fmla="*/ 792 h 978"/>
                <a:gd name="T34" fmla="*/ 80 w 278"/>
                <a:gd name="T35" fmla="*/ 733 h 978"/>
                <a:gd name="T36" fmla="*/ 48 w 278"/>
                <a:gd name="T37" fmla="*/ 590 h 978"/>
                <a:gd name="T38" fmla="*/ 42 w 278"/>
                <a:gd name="T39" fmla="*/ 465 h 978"/>
                <a:gd name="T40" fmla="*/ 54 w 278"/>
                <a:gd name="T41" fmla="*/ 351 h 978"/>
                <a:gd name="T42" fmla="*/ 78 w 278"/>
                <a:gd name="T43" fmla="*/ 256 h 978"/>
                <a:gd name="T44" fmla="*/ 111 w 278"/>
                <a:gd name="T45" fmla="*/ 172 h 978"/>
                <a:gd name="T46" fmla="*/ 147 w 278"/>
                <a:gd name="T47" fmla="*/ 110 h 978"/>
                <a:gd name="T48" fmla="*/ 177 w 278"/>
                <a:gd name="T49" fmla="*/ 64 h 978"/>
                <a:gd name="T50" fmla="*/ 204 w 278"/>
                <a:gd name="T51" fmla="*/ 32 h 978"/>
                <a:gd name="T52" fmla="*/ 166 w 278"/>
                <a:gd name="T53" fmla="*/ 13 h 978"/>
                <a:gd name="T54" fmla="*/ 137 w 278"/>
                <a:gd name="T55" fmla="*/ 47 h 978"/>
                <a:gd name="T56" fmla="*/ 103 w 278"/>
                <a:gd name="T57" fmla="*/ 102 h 978"/>
                <a:gd name="T58" fmla="*/ 65 w 278"/>
                <a:gd name="T59" fmla="*/ 174 h 978"/>
                <a:gd name="T60" fmla="*/ 33 w 278"/>
                <a:gd name="T61" fmla="*/ 265 h 978"/>
                <a:gd name="T62" fmla="*/ 8 w 278"/>
                <a:gd name="T63" fmla="*/ 374 h 978"/>
                <a:gd name="T64" fmla="*/ 0 w 278"/>
                <a:gd name="T65" fmla="*/ 495 h 978"/>
                <a:gd name="T66" fmla="*/ 14 w 278"/>
                <a:gd name="T67" fmla="*/ 634 h 978"/>
                <a:gd name="T68" fmla="*/ 56 w 278"/>
                <a:gd name="T69" fmla="*/ 786 h 978"/>
                <a:gd name="T70" fmla="*/ 57 w 278"/>
                <a:gd name="T71" fmla="*/ 814 h 978"/>
                <a:gd name="T72" fmla="*/ 69 w 278"/>
                <a:gd name="T73" fmla="*/ 862 h 978"/>
                <a:gd name="T74" fmla="*/ 94 w 278"/>
                <a:gd name="T75" fmla="*/ 915 h 978"/>
                <a:gd name="T76" fmla="*/ 137 w 278"/>
                <a:gd name="T77" fmla="*/ 959 h 978"/>
                <a:gd name="T78" fmla="*/ 168 w 278"/>
                <a:gd name="T79" fmla="*/ 972 h 978"/>
                <a:gd name="T80" fmla="*/ 200 w 278"/>
                <a:gd name="T81" fmla="*/ 949 h 978"/>
                <a:gd name="T82" fmla="*/ 208 w 278"/>
                <a:gd name="T83" fmla="*/ 911 h 978"/>
                <a:gd name="T84" fmla="*/ 204 w 278"/>
                <a:gd name="T85" fmla="*/ 858 h 978"/>
                <a:gd name="T86" fmla="*/ 196 w 278"/>
                <a:gd name="T87" fmla="*/ 828 h 978"/>
                <a:gd name="T88" fmla="*/ 183 w 278"/>
                <a:gd name="T89" fmla="*/ 795 h 978"/>
                <a:gd name="T90" fmla="*/ 160 w 278"/>
                <a:gd name="T91" fmla="*/ 765 h 978"/>
                <a:gd name="T92" fmla="*/ 158 w 278"/>
                <a:gd name="T93" fmla="*/ 736 h 978"/>
                <a:gd name="T94" fmla="*/ 181 w 278"/>
                <a:gd name="T95" fmla="*/ 698 h 978"/>
                <a:gd name="T96" fmla="*/ 208 w 278"/>
                <a:gd name="T97" fmla="*/ 649 h 978"/>
                <a:gd name="T98" fmla="*/ 234 w 278"/>
                <a:gd name="T99" fmla="*/ 588 h 978"/>
                <a:gd name="T100" fmla="*/ 257 w 278"/>
                <a:gd name="T101" fmla="*/ 518 h 978"/>
                <a:gd name="T102" fmla="*/ 272 w 278"/>
                <a:gd name="T103" fmla="*/ 434 h 978"/>
                <a:gd name="T104" fmla="*/ 278 w 278"/>
                <a:gd name="T105" fmla="*/ 341 h 978"/>
                <a:gd name="T106" fmla="*/ 270 w 278"/>
                <a:gd name="T107" fmla="*/ 239 h 978"/>
                <a:gd name="T108" fmla="*/ 247 w 278"/>
                <a:gd name="T109" fmla="*/ 133 h 9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8" h="978">
                  <a:moveTo>
                    <a:pt x="227" y="68"/>
                  </a:moveTo>
                  <a:lnTo>
                    <a:pt x="187" y="81"/>
                  </a:lnTo>
                  <a:lnTo>
                    <a:pt x="192" y="98"/>
                  </a:lnTo>
                  <a:lnTo>
                    <a:pt x="200" y="117"/>
                  </a:lnTo>
                  <a:lnTo>
                    <a:pt x="204" y="133"/>
                  </a:lnTo>
                  <a:lnTo>
                    <a:pt x="209" y="152"/>
                  </a:lnTo>
                  <a:lnTo>
                    <a:pt x="213" y="169"/>
                  </a:lnTo>
                  <a:lnTo>
                    <a:pt x="219" y="186"/>
                  </a:lnTo>
                  <a:lnTo>
                    <a:pt x="223" y="203"/>
                  </a:lnTo>
                  <a:lnTo>
                    <a:pt x="227" y="220"/>
                  </a:lnTo>
                  <a:lnTo>
                    <a:pt x="228" y="235"/>
                  </a:lnTo>
                  <a:lnTo>
                    <a:pt x="230" y="252"/>
                  </a:lnTo>
                  <a:lnTo>
                    <a:pt x="232" y="269"/>
                  </a:lnTo>
                  <a:lnTo>
                    <a:pt x="234" y="284"/>
                  </a:lnTo>
                  <a:lnTo>
                    <a:pt x="234" y="300"/>
                  </a:lnTo>
                  <a:lnTo>
                    <a:pt x="236" y="315"/>
                  </a:lnTo>
                  <a:lnTo>
                    <a:pt x="236" y="332"/>
                  </a:lnTo>
                  <a:lnTo>
                    <a:pt x="238" y="347"/>
                  </a:lnTo>
                  <a:lnTo>
                    <a:pt x="236" y="360"/>
                  </a:lnTo>
                  <a:lnTo>
                    <a:pt x="236" y="376"/>
                  </a:lnTo>
                  <a:lnTo>
                    <a:pt x="234" y="389"/>
                  </a:lnTo>
                  <a:lnTo>
                    <a:pt x="234" y="404"/>
                  </a:lnTo>
                  <a:lnTo>
                    <a:pt x="232" y="417"/>
                  </a:lnTo>
                  <a:lnTo>
                    <a:pt x="230" y="433"/>
                  </a:lnTo>
                  <a:lnTo>
                    <a:pt x="228" y="446"/>
                  </a:lnTo>
                  <a:lnTo>
                    <a:pt x="227" y="459"/>
                  </a:lnTo>
                  <a:lnTo>
                    <a:pt x="225" y="471"/>
                  </a:lnTo>
                  <a:lnTo>
                    <a:pt x="221" y="484"/>
                  </a:lnTo>
                  <a:lnTo>
                    <a:pt x="219" y="495"/>
                  </a:lnTo>
                  <a:lnTo>
                    <a:pt x="217" y="509"/>
                  </a:lnTo>
                  <a:lnTo>
                    <a:pt x="211" y="520"/>
                  </a:lnTo>
                  <a:lnTo>
                    <a:pt x="209" y="531"/>
                  </a:lnTo>
                  <a:lnTo>
                    <a:pt x="206" y="543"/>
                  </a:lnTo>
                  <a:lnTo>
                    <a:pt x="204" y="554"/>
                  </a:lnTo>
                  <a:lnTo>
                    <a:pt x="198" y="566"/>
                  </a:lnTo>
                  <a:lnTo>
                    <a:pt x="194" y="575"/>
                  </a:lnTo>
                  <a:lnTo>
                    <a:pt x="190" y="585"/>
                  </a:lnTo>
                  <a:lnTo>
                    <a:pt x="187" y="594"/>
                  </a:lnTo>
                  <a:lnTo>
                    <a:pt x="183" y="604"/>
                  </a:lnTo>
                  <a:lnTo>
                    <a:pt x="179" y="613"/>
                  </a:lnTo>
                  <a:lnTo>
                    <a:pt x="175" y="623"/>
                  </a:lnTo>
                  <a:lnTo>
                    <a:pt x="171" y="632"/>
                  </a:lnTo>
                  <a:lnTo>
                    <a:pt x="166" y="640"/>
                  </a:lnTo>
                  <a:lnTo>
                    <a:pt x="162" y="647"/>
                  </a:lnTo>
                  <a:lnTo>
                    <a:pt x="158" y="655"/>
                  </a:lnTo>
                  <a:lnTo>
                    <a:pt x="154" y="662"/>
                  </a:lnTo>
                  <a:lnTo>
                    <a:pt x="151" y="670"/>
                  </a:lnTo>
                  <a:lnTo>
                    <a:pt x="147" y="676"/>
                  </a:lnTo>
                  <a:lnTo>
                    <a:pt x="143" y="683"/>
                  </a:lnTo>
                  <a:lnTo>
                    <a:pt x="141" y="689"/>
                  </a:lnTo>
                  <a:lnTo>
                    <a:pt x="135" y="695"/>
                  </a:lnTo>
                  <a:lnTo>
                    <a:pt x="132" y="700"/>
                  </a:lnTo>
                  <a:lnTo>
                    <a:pt x="128" y="704"/>
                  </a:lnTo>
                  <a:lnTo>
                    <a:pt x="126" y="710"/>
                  </a:lnTo>
                  <a:lnTo>
                    <a:pt x="122" y="714"/>
                  </a:lnTo>
                  <a:lnTo>
                    <a:pt x="120" y="717"/>
                  </a:lnTo>
                  <a:lnTo>
                    <a:pt x="118" y="721"/>
                  </a:lnTo>
                  <a:lnTo>
                    <a:pt x="114" y="727"/>
                  </a:lnTo>
                  <a:lnTo>
                    <a:pt x="111" y="731"/>
                  </a:lnTo>
                  <a:lnTo>
                    <a:pt x="109" y="735"/>
                  </a:lnTo>
                  <a:lnTo>
                    <a:pt x="107" y="738"/>
                  </a:lnTo>
                  <a:lnTo>
                    <a:pt x="107" y="740"/>
                  </a:lnTo>
                  <a:lnTo>
                    <a:pt x="107" y="748"/>
                  </a:lnTo>
                  <a:lnTo>
                    <a:pt x="107" y="755"/>
                  </a:lnTo>
                  <a:lnTo>
                    <a:pt x="107" y="761"/>
                  </a:lnTo>
                  <a:lnTo>
                    <a:pt x="107" y="769"/>
                  </a:lnTo>
                  <a:lnTo>
                    <a:pt x="113" y="774"/>
                  </a:lnTo>
                  <a:lnTo>
                    <a:pt x="118" y="778"/>
                  </a:lnTo>
                  <a:lnTo>
                    <a:pt x="122" y="786"/>
                  </a:lnTo>
                  <a:lnTo>
                    <a:pt x="128" y="790"/>
                  </a:lnTo>
                  <a:lnTo>
                    <a:pt x="132" y="795"/>
                  </a:lnTo>
                  <a:lnTo>
                    <a:pt x="135" y="801"/>
                  </a:lnTo>
                  <a:lnTo>
                    <a:pt x="141" y="807"/>
                  </a:lnTo>
                  <a:lnTo>
                    <a:pt x="145" y="812"/>
                  </a:lnTo>
                  <a:lnTo>
                    <a:pt x="147" y="818"/>
                  </a:lnTo>
                  <a:lnTo>
                    <a:pt x="149" y="824"/>
                  </a:lnTo>
                  <a:lnTo>
                    <a:pt x="152" y="828"/>
                  </a:lnTo>
                  <a:lnTo>
                    <a:pt x="154" y="835"/>
                  </a:lnTo>
                  <a:lnTo>
                    <a:pt x="156" y="839"/>
                  </a:lnTo>
                  <a:lnTo>
                    <a:pt x="158" y="845"/>
                  </a:lnTo>
                  <a:lnTo>
                    <a:pt x="160" y="850"/>
                  </a:lnTo>
                  <a:lnTo>
                    <a:pt x="162" y="856"/>
                  </a:lnTo>
                  <a:lnTo>
                    <a:pt x="162" y="862"/>
                  </a:lnTo>
                  <a:lnTo>
                    <a:pt x="164" y="866"/>
                  </a:lnTo>
                  <a:lnTo>
                    <a:pt x="164" y="871"/>
                  </a:lnTo>
                  <a:lnTo>
                    <a:pt x="166" y="877"/>
                  </a:lnTo>
                  <a:lnTo>
                    <a:pt x="166" y="881"/>
                  </a:lnTo>
                  <a:lnTo>
                    <a:pt x="166" y="886"/>
                  </a:lnTo>
                  <a:lnTo>
                    <a:pt x="166" y="890"/>
                  </a:lnTo>
                  <a:lnTo>
                    <a:pt x="166" y="896"/>
                  </a:lnTo>
                  <a:lnTo>
                    <a:pt x="166" y="904"/>
                  </a:lnTo>
                  <a:lnTo>
                    <a:pt x="166" y="911"/>
                  </a:lnTo>
                  <a:lnTo>
                    <a:pt x="164" y="919"/>
                  </a:lnTo>
                  <a:lnTo>
                    <a:pt x="164" y="926"/>
                  </a:lnTo>
                  <a:lnTo>
                    <a:pt x="156" y="921"/>
                  </a:lnTo>
                  <a:lnTo>
                    <a:pt x="151" y="917"/>
                  </a:lnTo>
                  <a:lnTo>
                    <a:pt x="147" y="913"/>
                  </a:lnTo>
                  <a:lnTo>
                    <a:pt x="141" y="909"/>
                  </a:lnTo>
                  <a:lnTo>
                    <a:pt x="137" y="904"/>
                  </a:lnTo>
                  <a:lnTo>
                    <a:pt x="132" y="900"/>
                  </a:lnTo>
                  <a:lnTo>
                    <a:pt x="128" y="894"/>
                  </a:lnTo>
                  <a:lnTo>
                    <a:pt x="126" y="888"/>
                  </a:lnTo>
                  <a:lnTo>
                    <a:pt x="122" y="883"/>
                  </a:lnTo>
                  <a:lnTo>
                    <a:pt x="118" y="875"/>
                  </a:lnTo>
                  <a:lnTo>
                    <a:pt x="114" y="869"/>
                  </a:lnTo>
                  <a:lnTo>
                    <a:pt x="113" y="864"/>
                  </a:lnTo>
                  <a:lnTo>
                    <a:pt x="111" y="858"/>
                  </a:lnTo>
                  <a:lnTo>
                    <a:pt x="109" y="852"/>
                  </a:lnTo>
                  <a:lnTo>
                    <a:pt x="107" y="847"/>
                  </a:lnTo>
                  <a:lnTo>
                    <a:pt x="107" y="841"/>
                  </a:lnTo>
                  <a:lnTo>
                    <a:pt x="105" y="833"/>
                  </a:lnTo>
                  <a:lnTo>
                    <a:pt x="103" y="828"/>
                  </a:lnTo>
                  <a:lnTo>
                    <a:pt x="101" y="822"/>
                  </a:lnTo>
                  <a:lnTo>
                    <a:pt x="101" y="818"/>
                  </a:lnTo>
                  <a:lnTo>
                    <a:pt x="99" y="812"/>
                  </a:lnTo>
                  <a:lnTo>
                    <a:pt x="99" y="807"/>
                  </a:lnTo>
                  <a:lnTo>
                    <a:pt x="99" y="803"/>
                  </a:lnTo>
                  <a:lnTo>
                    <a:pt x="99" y="799"/>
                  </a:lnTo>
                  <a:lnTo>
                    <a:pt x="97" y="792"/>
                  </a:lnTo>
                  <a:lnTo>
                    <a:pt x="97" y="786"/>
                  </a:lnTo>
                  <a:lnTo>
                    <a:pt x="97" y="782"/>
                  </a:lnTo>
                  <a:lnTo>
                    <a:pt x="97" y="782"/>
                  </a:lnTo>
                  <a:lnTo>
                    <a:pt x="97" y="778"/>
                  </a:lnTo>
                  <a:lnTo>
                    <a:pt x="97" y="774"/>
                  </a:lnTo>
                  <a:lnTo>
                    <a:pt x="88" y="754"/>
                  </a:lnTo>
                  <a:lnTo>
                    <a:pt x="80" y="733"/>
                  </a:lnTo>
                  <a:lnTo>
                    <a:pt x="75" y="712"/>
                  </a:lnTo>
                  <a:lnTo>
                    <a:pt x="69" y="691"/>
                  </a:lnTo>
                  <a:lnTo>
                    <a:pt x="63" y="670"/>
                  </a:lnTo>
                  <a:lnTo>
                    <a:pt x="59" y="649"/>
                  </a:lnTo>
                  <a:lnTo>
                    <a:pt x="56" y="630"/>
                  </a:lnTo>
                  <a:lnTo>
                    <a:pt x="52" y="611"/>
                  </a:lnTo>
                  <a:lnTo>
                    <a:pt x="48" y="590"/>
                  </a:lnTo>
                  <a:lnTo>
                    <a:pt x="46" y="573"/>
                  </a:lnTo>
                  <a:lnTo>
                    <a:pt x="44" y="554"/>
                  </a:lnTo>
                  <a:lnTo>
                    <a:pt x="42" y="535"/>
                  </a:lnTo>
                  <a:lnTo>
                    <a:pt x="42" y="516"/>
                  </a:lnTo>
                  <a:lnTo>
                    <a:pt x="42" y="499"/>
                  </a:lnTo>
                  <a:lnTo>
                    <a:pt x="42" y="480"/>
                  </a:lnTo>
                  <a:lnTo>
                    <a:pt x="42" y="465"/>
                  </a:lnTo>
                  <a:lnTo>
                    <a:pt x="42" y="448"/>
                  </a:lnTo>
                  <a:lnTo>
                    <a:pt x="42" y="431"/>
                  </a:lnTo>
                  <a:lnTo>
                    <a:pt x="44" y="416"/>
                  </a:lnTo>
                  <a:lnTo>
                    <a:pt x="46" y="398"/>
                  </a:lnTo>
                  <a:lnTo>
                    <a:pt x="48" y="383"/>
                  </a:lnTo>
                  <a:lnTo>
                    <a:pt x="50" y="366"/>
                  </a:lnTo>
                  <a:lnTo>
                    <a:pt x="54" y="351"/>
                  </a:lnTo>
                  <a:lnTo>
                    <a:pt x="56" y="338"/>
                  </a:lnTo>
                  <a:lnTo>
                    <a:pt x="59" y="322"/>
                  </a:lnTo>
                  <a:lnTo>
                    <a:pt x="63" y="309"/>
                  </a:lnTo>
                  <a:lnTo>
                    <a:pt x="65" y="294"/>
                  </a:lnTo>
                  <a:lnTo>
                    <a:pt x="71" y="281"/>
                  </a:lnTo>
                  <a:lnTo>
                    <a:pt x="75" y="267"/>
                  </a:lnTo>
                  <a:lnTo>
                    <a:pt x="78" y="256"/>
                  </a:lnTo>
                  <a:lnTo>
                    <a:pt x="84" y="243"/>
                  </a:lnTo>
                  <a:lnTo>
                    <a:pt x="88" y="231"/>
                  </a:lnTo>
                  <a:lnTo>
                    <a:pt x="94" y="218"/>
                  </a:lnTo>
                  <a:lnTo>
                    <a:pt x="97" y="207"/>
                  </a:lnTo>
                  <a:lnTo>
                    <a:pt x="101" y="195"/>
                  </a:lnTo>
                  <a:lnTo>
                    <a:pt x="107" y="184"/>
                  </a:lnTo>
                  <a:lnTo>
                    <a:pt x="111" y="172"/>
                  </a:lnTo>
                  <a:lnTo>
                    <a:pt x="116" y="163"/>
                  </a:lnTo>
                  <a:lnTo>
                    <a:pt x="120" y="153"/>
                  </a:lnTo>
                  <a:lnTo>
                    <a:pt x="126" y="144"/>
                  </a:lnTo>
                  <a:lnTo>
                    <a:pt x="132" y="134"/>
                  </a:lnTo>
                  <a:lnTo>
                    <a:pt x="135" y="127"/>
                  </a:lnTo>
                  <a:lnTo>
                    <a:pt x="141" y="117"/>
                  </a:lnTo>
                  <a:lnTo>
                    <a:pt x="147" y="110"/>
                  </a:lnTo>
                  <a:lnTo>
                    <a:pt x="151" y="102"/>
                  </a:lnTo>
                  <a:lnTo>
                    <a:pt x="156" y="95"/>
                  </a:lnTo>
                  <a:lnTo>
                    <a:pt x="160" y="89"/>
                  </a:lnTo>
                  <a:lnTo>
                    <a:pt x="166" y="81"/>
                  </a:lnTo>
                  <a:lnTo>
                    <a:pt x="170" y="76"/>
                  </a:lnTo>
                  <a:lnTo>
                    <a:pt x="173" y="70"/>
                  </a:lnTo>
                  <a:lnTo>
                    <a:pt x="177" y="64"/>
                  </a:lnTo>
                  <a:lnTo>
                    <a:pt x="183" y="58"/>
                  </a:lnTo>
                  <a:lnTo>
                    <a:pt x="185" y="53"/>
                  </a:lnTo>
                  <a:lnTo>
                    <a:pt x="189" y="49"/>
                  </a:lnTo>
                  <a:lnTo>
                    <a:pt x="192" y="45"/>
                  </a:lnTo>
                  <a:lnTo>
                    <a:pt x="196" y="43"/>
                  </a:lnTo>
                  <a:lnTo>
                    <a:pt x="200" y="36"/>
                  </a:lnTo>
                  <a:lnTo>
                    <a:pt x="204" y="32"/>
                  </a:lnTo>
                  <a:lnTo>
                    <a:pt x="208" y="28"/>
                  </a:lnTo>
                  <a:lnTo>
                    <a:pt x="209" y="28"/>
                  </a:lnTo>
                  <a:lnTo>
                    <a:pt x="179" y="0"/>
                  </a:lnTo>
                  <a:lnTo>
                    <a:pt x="177" y="0"/>
                  </a:lnTo>
                  <a:lnTo>
                    <a:pt x="175" y="2"/>
                  </a:lnTo>
                  <a:lnTo>
                    <a:pt x="170" y="5"/>
                  </a:lnTo>
                  <a:lnTo>
                    <a:pt x="166" y="13"/>
                  </a:lnTo>
                  <a:lnTo>
                    <a:pt x="162" y="17"/>
                  </a:lnTo>
                  <a:lnTo>
                    <a:pt x="158" y="21"/>
                  </a:lnTo>
                  <a:lnTo>
                    <a:pt x="154" y="24"/>
                  </a:lnTo>
                  <a:lnTo>
                    <a:pt x="151" y="30"/>
                  </a:lnTo>
                  <a:lnTo>
                    <a:pt x="147" y="36"/>
                  </a:lnTo>
                  <a:lnTo>
                    <a:pt x="143" y="41"/>
                  </a:lnTo>
                  <a:lnTo>
                    <a:pt x="137" y="47"/>
                  </a:lnTo>
                  <a:lnTo>
                    <a:pt x="133" y="55"/>
                  </a:lnTo>
                  <a:lnTo>
                    <a:pt x="128" y="60"/>
                  </a:lnTo>
                  <a:lnTo>
                    <a:pt x="124" y="68"/>
                  </a:lnTo>
                  <a:lnTo>
                    <a:pt x="118" y="76"/>
                  </a:lnTo>
                  <a:lnTo>
                    <a:pt x="113" y="85"/>
                  </a:lnTo>
                  <a:lnTo>
                    <a:pt x="109" y="93"/>
                  </a:lnTo>
                  <a:lnTo>
                    <a:pt x="103" y="102"/>
                  </a:lnTo>
                  <a:lnTo>
                    <a:pt x="97" y="112"/>
                  </a:lnTo>
                  <a:lnTo>
                    <a:pt x="94" y="121"/>
                  </a:lnTo>
                  <a:lnTo>
                    <a:pt x="86" y="131"/>
                  </a:lnTo>
                  <a:lnTo>
                    <a:pt x="80" y="142"/>
                  </a:lnTo>
                  <a:lnTo>
                    <a:pt x="76" y="152"/>
                  </a:lnTo>
                  <a:lnTo>
                    <a:pt x="71" y="163"/>
                  </a:lnTo>
                  <a:lnTo>
                    <a:pt x="65" y="174"/>
                  </a:lnTo>
                  <a:lnTo>
                    <a:pt x="59" y="188"/>
                  </a:lnTo>
                  <a:lnTo>
                    <a:pt x="56" y="199"/>
                  </a:lnTo>
                  <a:lnTo>
                    <a:pt x="52" y="212"/>
                  </a:lnTo>
                  <a:lnTo>
                    <a:pt x="46" y="226"/>
                  </a:lnTo>
                  <a:lnTo>
                    <a:pt x="40" y="239"/>
                  </a:lnTo>
                  <a:lnTo>
                    <a:pt x="36" y="252"/>
                  </a:lnTo>
                  <a:lnTo>
                    <a:pt x="33" y="265"/>
                  </a:lnTo>
                  <a:lnTo>
                    <a:pt x="27" y="281"/>
                  </a:lnTo>
                  <a:lnTo>
                    <a:pt x="23" y="294"/>
                  </a:lnTo>
                  <a:lnTo>
                    <a:pt x="19" y="309"/>
                  </a:lnTo>
                  <a:lnTo>
                    <a:pt x="17" y="326"/>
                  </a:lnTo>
                  <a:lnTo>
                    <a:pt x="14" y="340"/>
                  </a:lnTo>
                  <a:lnTo>
                    <a:pt x="10" y="357"/>
                  </a:lnTo>
                  <a:lnTo>
                    <a:pt x="8" y="374"/>
                  </a:lnTo>
                  <a:lnTo>
                    <a:pt x="6" y="391"/>
                  </a:lnTo>
                  <a:lnTo>
                    <a:pt x="4" y="406"/>
                  </a:lnTo>
                  <a:lnTo>
                    <a:pt x="2" y="425"/>
                  </a:lnTo>
                  <a:lnTo>
                    <a:pt x="0" y="442"/>
                  </a:lnTo>
                  <a:lnTo>
                    <a:pt x="0" y="459"/>
                  </a:lnTo>
                  <a:lnTo>
                    <a:pt x="0" y="476"/>
                  </a:lnTo>
                  <a:lnTo>
                    <a:pt x="0" y="495"/>
                  </a:lnTo>
                  <a:lnTo>
                    <a:pt x="0" y="514"/>
                  </a:lnTo>
                  <a:lnTo>
                    <a:pt x="2" y="533"/>
                  </a:lnTo>
                  <a:lnTo>
                    <a:pt x="2" y="552"/>
                  </a:lnTo>
                  <a:lnTo>
                    <a:pt x="4" y="573"/>
                  </a:lnTo>
                  <a:lnTo>
                    <a:pt x="6" y="592"/>
                  </a:lnTo>
                  <a:lnTo>
                    <a:pt x="10" y="613"/>
                  </a:lnTo>
                  <a:lnTo>
                    <a:pt x="14" y="634"/>
                  </a:lnTo>
                  <a:lnTo>
                    <a:pt x="17" y="655"/>
                  </a:lnTo>
                  <a:lnTo>
                    <a:pt x="21" y="676"/>
                  </a:lnTo>
                  <a:lnTo>
                    <a:pt x="27" y="697"/>
                  </a:lnTo>
                  <a:lnTo>
                    <a:pt x="33" y="717"/>
                  </a:lnTo>
                  <a:lnTo>
                    <a:pt x="40" y="740"/>
                  </a:lnTo>
                  <a:lnTo>
                    <a:pt x="46" y="763"/>
                  </a:lnTo>
                  <a:lnTo>
                    <a:pt x="56" y="786"/>
                  </a:lnTo>
                  <a:lnTo>
                    <a:pt x="56" y="788"/>
                  </a:lnTo>
                  <a:lnTo>
                    <a:pt x="56" y="792"/>
                  </a:lnTo>
                  <a:lnTo>
                    <a:pt x="56" y="793"/>
                  </a:lnTo>
                  <a:lnTo>
                    <a:pt x="56" y="799"/>
                  </a:lnTo>
                  <a:lnTo>
                    <a:pt x="56" y="803"/>
                  </a:lnTo>
                  <a:lnTo>
                    <a:pt x="57" y="809"/>
                  </a:lnTo>
                  <a:lnTo>
                    <a:pt x="57" y="814"/>
                  </a:lnTo>
                  <a:lnTo>
                    <a:pt x="59" y="820"/>
                  </a:lnTo>
                  <a:lnTo>
                    <a:pt x="59" y="828"/>
                  </a:lnTo>
                  <a:lnTo>
                    <a:pt x="61" y="833"/>
                  </a:lnTo>
                  <a:lnTo>
                    <a:pt x="61" y="841"/>
                  </a:lnTo>
                  <a:lnTo>
                    <a:pt x="63" y="848"/>
                  </a:lnTo>
                  <a:lnTo>
                    <a:pt x="67" y="854"/>
                  </a:lnTo>
                  <a:lnTo>
                    <a:pt x="69" y="862"/>
                  </a:lnTo>
                  <a:lnTo>
                    <a:pt x="71" y="871"/>
                  </a:lnTo>
                  <a:lnTo>
                    <a:pt x="75" y="879"/>
                  </a:lnTo>
                  <a:lnTo>
                    <a:pt x="76" y="886"/>
                  </a:lnTo>
                  <a:lnTo>
                    <a:pt x="80" y="894"/>
                  </a:lnTo>
                  <a:lnTo>
                    <a:pt x="84" y="900"/>
                  </a:lnTo>
                  <a:lnTo>
                    <a:pt x="88" y="909"/>
                  </a:lnTo>
                  <a:lnTo>
                    <a:pt x="94" y="915"/>
                  </a:lnTo>
                  <a:lnTo>
                    <a:pt x="97" y="923"/>
                  </a:lnTo>
                  <a:lnTo>
                    <a:pt x="103" y="930"/>
                  </a:lnTo>
                  <a:lnTo>
                    <a:pt x="109" y="936"/>
                  </a:lnTo>
                  <a:lnTo>
                    <a:pt x="114" y="942"/>
                  </a:lnTo>
                  <a:lnTo>
                    <a:pt x="122" y="947"/>
                  </a:lnTo>
                  <a:lnTo>
                    <a:pt x="128" y="953"/>
                  </a:lnTo>
                  <a:lnTo>
                    <a:pt x="137" y="959"/>
                  </a:lnTo>
                  <a:lnTo>
                    <a:pt x="141" y="959"/>
                  </a:lnTo>
                  <a:lnTo>
                    <a:pt x="145" y="962"/>
                  </a:lnTo>
                  <a:lnTo>
                    <a:pt x="149" y="964"/>
                  </a:lnTo>
                  <a:lnTo>
                    <a:pt x="154" y="966"/>
                  </a:lnTo>
                  <a:lnTo>
                    <a:pt x="158" y="968"/>
                  </a:lnTo>
                  <a:lnTo>
                    <a:pt x="162" y="970"/>
                  </a:lnTo>
                  <a:lnTo>
                    <a:pt x="168" y="972"/>
                  </a:lnTo>
                  <a:lnTo>
                    <a:pt x="173" y="974"/>
                  </a:lnTo>
                  <a:lnTo>
                    <a:pt x="190" y="978"/>
                  </a:lnTo>
                  <a:lnTo>
                    <a:pt x="198" y="961"/>
                  </a:lnTo>
                  <a:lnTo>
                    <a:pt x="198" y="959"/>
                  </a:lnTo>
                  <a:lnTo>
                    <a:pt x="200" y="955"/>
                  </a:lnTo>
                  <a:lnTo>
                    <a:pt x="200" y="951"/>
                  </a:lnTo>
                  <a:lnTo>
                    <a:pt x="200" y="949"/>
                  </a:lnTo>
                  <a:lnTo>
                    <a:pt x="202" y="945"/>
                  </a:lnTo>
                  <a:lnTo>
                    <a:pt x="204" y="942"/>
                  </a:lnTo>
                  <a:lnTo>
                    <a:pt x="204" y="936"/>
                  </a:lnTo>
                  <a:lnTo>
                    <a:pt x="204" y="930"/>
                  </a:lnTo>
                  <a:lnTo>
                    <a:pt x="206" y="924"/>
                  </a:lnTo>
                  <a:lnTo>
                    <a:pt x="208" y="919"/>
                  </a:lnTo>
                  <a:lnTo>
                    <a:pt x="208" y="911"/>
                  </a:lnTo>
                  <a:lnTo>
                    <a:pt x="208" y="904"/>
                  </a:lnTo>
                  <a:lnTo>
                    <a:pt x="208" y="898"/>
                  </a:lnTo>
                  <a:lnTo>
                    <a:pt x="208" y="890"/>
                  </a:lnTo>
                  <a:lnTo>
                    <a:pt x="208" y="883"/>
                  </a:lnTo>
                  <a:lnTo>
                    <a:pt x="208" y="875"/>
                  </a:lnTo>
                  <a:lnTo>
                    <a:pt x="206" y="866"/>
                  </a:lnTo>
                  <a:lnTo>
                    <a:pt x="204" y="858"/>
                  </a:lnTo>
                  <a:lnTo>
                    <a:pt x="204" y="854"/>
                  </a:lnTo>
                  <a:lnTo>
                    <a:pt x="202" y="848"/>
                  </a:lnTo>
                  <a:lnTo>
                    <a:pt x="202" y="845"/>
                  </a:lnTo>
                  <a:lnTo>
                    <a:pt x="200" y="841"/>
                  </a:lnTo>
                  <a:lnTo>
                    <a:pt x="200" y="835"/>
                  </a:lnTo>
                  <a:lnTo>
                    <a:pt x="198" y="831"/>
                  </a:lnTo>
                  <a:lnTo>
                    <a:pt x="196" y="828"/>
                  </a:lnTo>
                  <a:lnTo>
                    <a:pt x="196" y="824"/>
                  </a:lnTo>
                  <a:lnTo>
                    <a:pt x="192" y="818"/>
                  </a:lnTo>
                  <a:lnTo>
                    <a:pt x="190" y="814"/>
                  </a:lnTo>
                  <a:lnTo>
                    <a:pt x="189" y="809"/>
                  </a:lnTo>
                  <a:lnTo>
                    <a:pt x="187" y="805"/>
                  </a:lnTo>
                  <a:lnTo>
                    <a:pt x="185" y="799"/>
                  </a:lnTo>
                  <a:lnTo>
                    <a:pt x="183" y="795"/>
                  </a:lnTo>
                  <a:lnTo>
                    <a:pt x="179" y="792"/>
                  </a:lnTo>
                  <a:lnTo>
                    <a:pt x="177" y="788"/>
                  </a:lnTo>
                  <a:lnTo>
                    <a:pt x="173" y="782"/>
                  </a:lnTo>
                  <a:lnTo>
                    <a:pt x="170" y="778"/>
                  </a:lnTo>
                  <a:lnTo>
                    <a:pt x="168" y="773"/>
                  </a:lnTo>
                  <a:lnTo>
                    <a:pt x="164" y="769"/>
                  </a:lnTo>
                  <a:lnTo>
                    <a:pt x="160" y="765"/>
                  </a:lnTo>
                  <a:lnTo>
                    <a:pt x="156" y="759"/>
                  </a:lnTo>
                  <a:lnTo>
                    <a:pt x="152" y="755"/>
                  </a:lnTo>
                  <a:lnTo>
                    <a:pt x="149" y="752"/>
                  </a:lnTo>
                  <a:lnTo>
                    <a:pt x="151" y="748"/>
                  </a:lnTo>
                  <a:lnTo>
                    <a:pt x="152" y="744"/>
                  </a:lnTo>
                  <a:lnTo>
                    <a:pt x="154" y="740"/>
                  </a:lnTo>
                  <a:lnTo>
                    <a:pt x="158" y="736"/>
                  </a:lnTo>
                  <a:lnTo>
                    <a:pt x="160" y="731"/>
                  </a:lnTo>
                  <a:lnTo>
                    <a:pt x="164" y="727"/>
                  </a:lnTo>
                  <a:lnTo>
                    <a:pt x="166" y="721"/>
                  </a:lnTo>
                  <a:lnTo>
                    <a:pt x="170" y="717"/>
                  </a:lnTo>
                  <a:lnTo>
                    <a:pt x="173" y="712"/>
                  </a:lnTo>
                  <a:lnTo>
                    <a:pt x="177" y="704"/>
                  </a:lnTo>
                  <a:lnTo>
                    <a:pt x="181" y="698"/>
                  </a:lnTo>
                  <a:lnTo>
                    <a:pt x="185" y="693"/>
                  </a:lnTo>
                  <a:lnTo>
                    <a:pt x="187" y="687"/>
                  </a:lnTo>
                  <a:lnTo>
                    <a:pt x="192" y="679"/>
                  </a:lnTo>
                  <a:lnTo>
                    <a:pt x="196" y="672"/>
                  </a:lnTo>
                  <a:lnTo>
                    <a:pt x="200" y="666"/>
                  </a:lnTo>
                  <a:lnTo>
                    <a:pt x="204" y="659"/>
                  </a:lnTo>
                  <a:lnTo>
                    <a:pt x="208" y="649"/>
                  </a:lnTo>
                  <a:lnTo>
                    <a:pt x="211" y="641"/>
                  </a:lnTo>
                  <a:lnTo>
                    <a:pt x="215" y="634"/>
                  </a:lnTo>
                  <a:lnTo>
                    <a:pt x="217" y="624"/>
                  </a:lnTo>
                  <a:lnTo>
                    <a:pt x="223" y="617"/>
                  </a:lnTo>
                  <a:lnTo>
                    <a:pt x="225" y="607"/>
                  </a:lnTo>
                  <a:lnTo>
                    <a:pt x="230" y="600"/>
                  </a:lnTo>
                  <a:lnTo>
                    <a:pt x="234" y="588"/>
                  </a:lnTo>
                  <a:lnTo>
                    <a:pt x="238" y="579"/>
                  </a:lnTo>
                  <a:lnTo>
                    <a:pt x="240" y="569"/>
                  </a:lnTo>
                  <a:lnTo>
                    <a:pt x="244" y="560"/>
                  </a:lnTo>
                  <a:lnTo>
                    <a:pt x="247" y="548"/>
                  </a:lnTo>
                  <a:lnTo>
                    <a:pt x="251" y="539"/>
                  </a:lnTo>
                  <a:lnTo>
                    <a:pt x="253" y="528"/>
                  </a:lnTo>
                  <a:lnTo>
                    <a:pt x="257" y="518"/>
                  </a:lnTo>
                  <a:lnTo>
                    <a:pt x="259" y="505"/>
                  </a:lnTo>
                  <a:lnTo>
                    <a:pt x="263" y="493"/>
                  </a:lnTo>
                  <a:lnTo>
                    <a:pt x="265" y="482"/>
                  </a:lnTo>
                  <a:lnTo>
                    <a:pt x="266" y="471"/>
                  </a:lnTo>
                  <a:lnTo>
                    <a:pt x="268" y="459"/>
                  </a:lnTo>
                  <a:lnTo>
                    <a:pt x="270" y="446"/>
                  </a:lnTo>
                  <a:lnTo>
                    <a:pt x="272" y="434"/>
                  </a:lnTo>
                  <a:lnTo>
                    <a:pt x="274" y="421"/>
                  </a:lnTo>
                  <a:lnTo>
                    <a:pt x="276" y="408"/>
                  </a:lnTo>
                  <a:lnTo>
                    <a:pt x="276" y="395"/>
                  </a:lnTo>
                  <a:lnTo>
                    <a:pt x="276" y="383"/>
                  </a:lnTo>
                  <a:lnTo>
                    <a:pt x="278" y="370"/>
                  </a:lnTo>
                  <a:lnTo>
                    <a:pt x="278" y="355"/>
                  </a:lnTo>
                  <a:lnTo>
                    <a:pt x="278" y="341"/>
                  </a:lnTo>
                  <a:lnTo>
                    <a:pt x="278" y="328"/>
                  </a:lnTo>
                  <a:lnTo>
                    <a:pt x="278" y="315"/>
                  </a:lnTo>
                  <a:lnTo>
                    <a:pt x="276" y="300"/>
                  </a:lnTo>
                  <a:lnTo>
                    <a:pt x="276" y="284"/>
                  </a:lnTo>
                  <a:lnTo>
                    <a:pt x="274" y="269"/>
                  </a:lnTo>
                  <a:lnTo>
                    <a:pt x="272" y="256"/>
                  </a:lnTo>
                  <a:lnTo>
                    <a:pt x="270" y="239"/>
                  </a:lnTo>
                  <a:lnTo>
                    <a:pt x="268" y="226"/>
                  </a:lnTo>
                  <a:lnTo>
                    <a:pt x="266" y="209"/>
                  </a:lnTo>
                  <a:lnTo>
                    <a:pt x="263" y="195"/>
                  </a:lnTo>
                  <a:lnTo>
                    <a:pt x="259" y="178"/>
                  </a:lnTo>
                  <a:lnTo>
                    <a:pt x="255" y="163"/>
                  </a:lnTo>
                  <a:lnTo>
                    <a:pt x="251" y="148"/>
                  </a:lnTo>
                  <a:lnTo>
                    <a:pt x="247" y="133"/>
                  </a:lnTo>
                  <a:lnTo>
                    <a:pt x="242" y="115"/>
                  </a:lnTo>
                  <a:lnTo>
                    <a:pt x="238" y="100"/>
                  </a:lnTo>
                  <a:lnTo>
                    <a:pt x="232" y="83"/>
                  </a:lnTo>
                  <a:lnTo>
                    <a:pt x="227" y="68"/>
                  </a:lnTo>
                  <a:lnTo>
                    <a:pt x="227" y="68"/>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8"/>
            <p:cNvSpPr>
              <a:spLocks/>
            </p:cNvSpPr>
            <p:nvPr/>
          </p:nvSpPr>
          <p:spPr bwMode="auto">
            <a:xfrm>
              <a:off x="1477" y="977"/>
              <a:ext cx="100" cy="37"/>
            </a:xfrm>
            <a:custGeom>
              <a:avLst/>
              <a:gdLst>
                <a:gd name="T0" fmla="*/ 2 w 202"/>
                <a:gd name="T1" fmla="*/ 22 h 74"/>
                <a:gd name="T2" fmla="*/ 10 w 202"/>
                <a:gd name="T3" fmla="*/ 32 h 74"/>
                <a:gd name="T4" fmla="*/ 19 w 202"/>
                <a:gd name="T5" fmla="*/ 43 h 74"/>
                <a:gd name="T6" fmla="*/ 29 w 202"/>
                <a:gd name="T7" fmla="*/ 51 h 74"/>
                <a:gd name="T8" fmla="*/ 42 w 202"/>
                <a:gd name="T9" fmla="*/ 58 h 74"/>
                <a:gd name="T10" fmla="*/ 52 w 202"/>
                <a:gd name="T11" fmla="*/ 64 h 74"/>
                <a:gd name="T12" fmla="*/ 59 w 202"/>
                <a:gd name="T13" fmla="*/ 66 h 74"/>
                <a:gd name="T14" fmla="*/ 71 w 202"/>
                <a:gd name="T15" fmla="*/ 70 h 74"/>
                <a:gd name="T16" fmla="*/ 86 w 202"/>
                <a:gd name="T17" fmla="*/ 74 h 74"/>
                <a:gd name="T18" fmla="*/ 101 w 202"/>
                <a:gd name="T19" fmla="*/ 74 h 74"/>
                <a:gd name="T20" fmla="*/ 114 w 202"/>
                <a:gd name="T21" fmla="*/ 74 h 74"/>
                <a:gd name="T22" fmla="*/ 122 w 202"/>
                <a:gd name="T23" fmla="*/ 72 h 74"/>
                <a:gd name="T24" fmla="*/ 131 w 202"/>
                <a:gd name="T25" fmla="*/ 70 h 74"/>
                <a:gd name="T26" fmla="*/ 139 w 202"/>
                <a:gd name="T27" fmla="*/ 68 h 74"/>
                <a:gd name="T28" fmla="*/ 148 w 202"/>
                <a:gd name="T29" fmla="*/ 66 h 74"/>
                <a:gd name="T30" fmla="*/ 158 w 202"/>
                <a:gd name="T31" fmla="*/ 62 h 74"/>
                <a:gd name="T32" fmla="*/ 167 w 202"/>
                <a:gd name="T33" fmla="*/ 60 h 74"/>
                <a:gd name="T34" fmla="*/ 177 w 202"/>
                <a:gd name="T35" fmla="*/ 56 h 74"/>
                <a:gd name="T36" fmla="*/ 185 w 202"/>
                <a:gd name="T37" fmla="*/ 53 h 74"/>
                <a:gd name="T38" fmla="*/ 196 w 202"/>
                <a:gd name="T39" fmla="*/ 47 h 74"/>
                <a:gd name="T40" fmla="*/ 181 w 202"/>
                <a:gd name="T41" fmla="*/ 9 h 74"/>
                <a:gd name="T42" fmla="*/ 164 w 202"/>
                <a:gd name="T43" fmla="*/ 15 h 74"/>
                <a:gd name="T44" fmla="*/ 150 w 202"/>
                <a:gd name="T45" fmla="*/ 22 h 74"/>
                <a:gd name="T46" fmla="*/ 135 w 202"/>
                <a:gd name="T47" fmla="*/ 26 h 74"/>
                <a:gd name="T48" fmla="*/ 124 w 202"/>
                <a:gd name="T49" fmla="*/ 30 h 74"/>
                <a:gd name="T50" fmla="*/ 109 w 202"/>
                <a:gd name="T51" fmla="*/ 32 h 74"/>
                <a:gd name="T52" fmla="*/ 97 w 202"/>
                <a:gd name="T53" fmla="*/ 32 h 74"/>
                <a:gd name="T54" fmla="*/ 86 w 202"/>
                <a:gd name="T55" fmla="*/ 32 h 74"/>
                <a:gd name="T56" fmla="*/ 76 w 202"/>
                <a:gd name="T57" fmla="*/ 28 h 74"/>
                <a:gd name="T58" fmla="*/ 67 w 202"/>
                <a:gd name="T59" fmla="*/ 24 h 74"/>
                <a:gd name="T60" fmla="*/ 59 w 202"/>
                <a:gd name="T61" fmla="*/ 20 h 74"/>
                <a:gd name="T62" fmla="*/ 48 w 202"/>
                <a:gd name="T63" fmla="*/ 11 h 74"/>
                <a:gd name="T64" fmla="*/ 40 w 202"/>
                <a:gd name="T65" fmla="*/ 3 h 74"/>
                <a:gd name="T66" fmla="*/ 0 w 202"/>
                <a:gd name="T67" fmla="*/ 2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2" h="74">
                  <a:moveTo>
                    <a:pt x="0" y="20"/>
                  </a:moveTo>
                  <a:lnTo>
                    <a:pt x="2" y="22"/>
                  </a:lnTo>
                  <a:lnTo>
                    <a:pt x="4" y="26"/>
                  </a:lnTo>
                  <a:lnTo>
                    <a:pt x="10" y="32"/>
                  </a:lnTo>
                  <a:lnTo>
                    <a:pt x="15" y="39"/>
                  </a:lnTo>
                  <a:lnTo>
                    <a:pt x="19" y="43"/>
                  </a:lnTo>
                  <a:lnTo>
                    <a:pt x="25" y="47"/>
                  </a:lnTo>
                  <a:lnTo>
                    <a:pt x="29" y="51"/>
                  </a:lnTo>
                  <a:lnTo>
                    <a:pt x="36" y="55"/>
                  </a:lnTo>
                  <a:lnTo>
                    <a:pt x="42" y="58"/>
                  </a:lnTo>
                  <a:lnTo>
                    <a:pt x="48" y="62"/>
                  </a:lnTo>
                  <a:lnTo>
                    <a:pt x="52" y="64"/>
                  </a:lnTo>
                  <a:lnTo>
                    <a:pt x="55" y="66"/>
                  </a:lnTo>
                  <a:lnTo>
                    <a:pt x="59" y="66"/>
                  </a:lnTo>
                  <a:lnTo>
                    <a:pt x="65" y="70"/>
                  </a:lnTo>
                  <a:lnTo>
                    <a:pt x="71" y="70"/>
                  </a:lnTo>
                  <a:lnTo>
                    <a:pt x="78" y="72"/>
                  </a:lnTo>
                  <a:lnTo>
                    <a:pt x="86" y="74"/>
                  </a:lnTo>
                  <a:lnTo>
                    <a:pt x="95" y="74"/>
                  </a:lnTo>
                  <a:lnTo>
                    <a:pt x="101" y="74"/>
                  </a:lnTo>
                  <a:lnTo>
                    <a:pt x="110" y="74"/>
                  </a:lnTo>
                  <a:lnTo>
                    <a:pt x="114" y="74"/>
                  </a:lnTo>
                  <a:lnTo>
                    <a:pt x="118" y="74"/>
                  </a:lnTo>
                  <a:lnTo>
                    <a:pt x="122" y="72"/>
                  </a:lnTo>
                  <a:lnTo>
                    <a:pt x="128" y="72"/>
                  </a:lnTo>
                  <a:lnTo>
                    <a:pt x="131" y="70"/>
                  </a:lnTo>
                  <a:lnTo>
                    <a:pt x="135" y="70"/>
                  </a:lnTo>
                  <a:lnTo>
                    <a:pt x="139" y="68"/>
                  </a:lnTo>
                  <a:lnTo>
                    <a:pt x="145" y="68"/>
                  </a:lnTo>
                  <a:lnTo>
                    <a:pt x="148" y="66"/>
                  </a:lnTo>
                  <a:lnTo>
                    <a:pt x="154" y="64"/>
                  </a:lnTo>
                  <a:lnTo>
                    <a:pt x="158" y="62"/>
                  </a:lnTo>
                  <a:lnTo>
                    <a:pt x="164" y="62"/>
                  </a:lnTo>
                  <a:lnTo>
                    <a:pt x="167" y="60"/>
                  </a:lnTo>
                  <a:lnTo>
                    <a:pt x="171" y="58"/>
                  </a:lnTo>
                  <a:lnTo>
                    <a:pt x="177" y="56"/>
                  </a:lnTo>
                  <a:lnTo>
                    <a:pt x="181" y="55"/>
                  </a:lnTo>
                  <a:lnTo>
                    <a:pt x="185" y="53"/>
                  </a:lnTo>
                  <a:lnTo>
                    <a:pt x="190" y="49"/>
                  </a:lnTo>
                  <a:lnTo>
                    <a:pt x="196" y="47"/>
                  </a:lnTo>
                  <a:lnTo>
                    <a:pt x="202" y="45"/>
                  </a:lnTo>
                  <a:lnTo>
                    <a:pt x="181" y="9"/>
                  </a:lnTo>
                  <a:lnTo>
                    <a:pt x="173" y="11"/>
                  </a:lnTo>
                  <a:lnTo>
                    <a:pt x="164" y="15"/>
                  </a:lnTo>
                  <a:lnTo>
                    <a:pt x="158" y="19"/>
                  </a:lnTo>
                  <a:lnTo>
                    <a:pt x="150" y="22"/>
                  </a:lnTo>
                  <a:lnTo>
                    <a:pt x="143" y="24"/>
                  </a:lnTo>
                  <a:lnTo>
                    <a:pt x="135" y="26"/>
                  </a:lnTo>
                  <a:lnTo>
                    <a:pt x="129" y="28"/>
                  </a:lnTo>
                  <a:lnTo>
                    <a:pt x="124" y="30"/>
                  </a:lnTo>
                  <a:lnTo>
                    <a:pt x="116" y="32"/>
                  </a:lnTo>
                  <a:lnTo>
                    <a:pt x="109" y="32"/>
                  </a:lnTo>
                  <a:lnTo>
                    <a:pt x="103" y="32"/>
                  </a:lnTo>
                  <a:lnTo>
                    <a:pt x="97" y="32"/>
                  </a:lnTo>
                  <a:lnTo>
                    <a:pt x="91" y="32"/>
                  </a:lnTo>
                  <a:lnTo>
                    <a:pt x="86" y="32"/>
                  </a:lnTo>
                  <a:lnTo>
                    <a:pt x="82" y="30"/>
                  </a:lnTo>
                  <a:lnTo>
                    <a:pt x="76" y="28"/>
                  </a:lnTo>
                  <a:lnTo>
                    <a:pt x="71" y="26"/>
                  </a:lnTo>
                  <a:lnTo>
                    <a:pt x="67" y="24"/>
                  </a:lnTo>
                  <a:lnTo>
                    <a:pt x="63" y="22"/>
                  </a:lnTo>
                  <a:lnTo>
                    <a:pt x="59" y="20"/>
                  </a:lnTo>
                  <a:lnTo>
                    <a:pt x="52" y="15"/>
                  </a:lnTo>
                  <a:lnTo>
                    <a:pt x="48" y="11"/>
                  </a:lnTo>
                  <a:lnTo>
                    <a:pt x="42" y="7"/>
                  </a:lnTo>
                  <a:lnTo>
                    <a:pt x="40" y="3"/>
                  </a:lnTo>
                  <a:lnTo>
                    <a:pt x="38" y="0"/>
                  </a:lnTo>
                  <a:lnTo>
                    <a:pt x="0" y="20"/>
                  </a:lnTo>
                  <a:lnTo>
                    <a:pt x="0" y="2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9"/>
            <p:cNvSpPr>
              <a:spLocks/>
            </p:cNvSpPr>
            <p:nvPr/>
          </p:nvSpPr>
          <p:spPr bwMode="auto">
            <a:xfrm>
              <a:off x="1518" y="951"/>
              <a:ext cx="28" cy="27"/>
            </a:xfrm>
            <a:custGeom>
              <a:avLst/>
              <a:gdLst>
                <a:gd name="T0" fmla="*/ 0 w 55"/>
                <a:gd name="T1" fmla="*/ 31 h 55"/>
                <a:gd name="T2" fmla="*/ 28 w 55"/>
                <a:gd name="T3" fmla="*/ 55 h 55"/>
                <a:gd name="T4" fmla="*/ 55 w 55"/>
                <a:gd name="T5" fmla="*/ 23 h 55"/>
                <a:gd name="T6" fmla="*/ 26 w 55"/>
                <a:gd name="T7" fmla="*/ 0 h 55"/>
                <a:gd name="T8" fmla="*/ 0 w 55"/>
                <a:gd name="T9" fmla="*/ 31 h 55"/>
                <a:gd name="T10" fmla="*/ 0 w 55"/>
                <a:gd name="T11" fmla="*/ 31 h 55"/>
              </a:gdLst>
              <a:ahLst/>
              <a:cxnLst>
                <a:cxn ang="0">
                  <a:pos x="T0" y="T1"/>
                </a:cxn>
                <a:cxn ang="0">
                  <a:pos x="T2" y="T3"/>
                </a:cxn>
                <a:cxn ang="0">
                  <a:pos x="T4" y="T5"/>
                </a:cxn>
                <a:cxn ang="0">
                  <a:pos x="T6" y="T7"/>
                </a:cxn>
                <a:cxn ang="0">
                  <a:pos x="T8" y="T9"/>
                </a:cxn>
                <a:cxn ang="0">
                  <a:pos x="T10" y="T11"/>
                </a:cxn>
              </a:cxnLst>
              <a:rect l="0" t="0" r="r" b="b"/>
              <a:pathLst>
                <a:path w="55" h="55">
                  <a:moveTo>
                    <a:pt x="0" y="31"/>
                  </a:moveTo>
                  <a:lnTo>
                    <a:pt x="28" y="55"/>
                  </a:lnTo>
                  <a:lnTo>
                    <a:pt x="55" y="23"/>
                  </a:lnTo>
                  <a:lnTo>
                    <a:pt x="26" y="0"/>
                  </a:lnTo>
                  <a:lnTo>
                    <a:pt x="0" y="31"/>
                  </a:lnTo>
                  <a:lnTo>
                    <a:pt x="0" y="3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20"/>
            <p:cNvSpPr>
              <a:spLocks/>
            </p:cNvSpPr>
            <p:nvPr/>
          </p:nvSpPr>
          <p:spPr bwMode="auto">
            <a:xfrm>
              <a:off x="1483" y="1032"/>
              <a:ext cx="46" cy="27"/>
            </a:xfrm>
            <a:custGeom>
              <a:avLst/>
              <a:gdLst>
                <a:gd name="T0" fmla="*/ 0 w 91"/>
                <a:gd name="T1" fmla="*/ 21 h 53"/>
                <a:gd name="T2" fmla="*/ 1 w 91"/>
                <a:gd name="T3" fmla="*/ 22 h 53"/>
                <a:gd name="T4" fmla="*/ 3 w 91"/>
                <a:gd name="T5" fmla="*/ 26 h 53"/>
                <a:gd name="T6" fmla="*/ 7 w 91"/>
                <a:gd name="T7" fmla="*/ 30 h 53"/>
                <a:gd name="T8" fmla="*/ 13 w 91"/>
                <a:gd name="T9" fmla="*/ 36 h 53"/>
                <a:gd name="T10" fmla="*/ 19 w 91"/>
                <a:gd name="T11" fmla="*/ 41 h 53"/>
                <a:gd name="T12" fmla="*/ 26 w 91"/>
                <a:gd name="T13" fmla="*/ 47 h 53"/>
                <a:gd name="T14" fmla="*/ 30 w 91"/>
                <a:gd name="T15" fmla="*/ 49 h 53"/>
                <a:gd name="T16" fmla="*/ 34 w 91"/>
                <a:gd name="T17" fmla="*/ 51 h 53"/>
                <a:gd name="T18" fmla="*/ 38 w 91"/>
                <a:gd name="T19" fmla="*/ 53 h 53"/>
                <a:gd name="T20" fmla="*/ 43 w 91"/>
                <a:gd name="T21" fmla="*/ 53 h 53"/>
                <a:gd name="T22" fmla="*/ 47 w 91"/>
                <a:gd name="T23" fmla="*/ 53 h 53"/>
                <a:gd name="T24" fmla="*/ 53 w 91"/>
                <a:gd name="T25" fmla="*/ 53 h 53"/>
                <a:gd name="T26" fmla="*/ 57 w 91"/>
                <a:gd name="T27" fmla="*/ 53 h 53"/>
                <a:gd name="T28" fmla="*/ 64 w 91"/>
                <a:gd name="T29" fmla="*/ 51 h 53"/>
                <a:gd name="T30" fmla="*/ 70 w 91"/>
                <a:gd name="T31" fmla="*/ 47 h 53"/>
                <a:gd name="T32" fmla="*/ 76 w 91"/>
                <a:gd name="T33" fmla="*/ 43 h 53"/>
                <a:gd name="T34" fmla="*/ 83 w 91"/>
                <a:gd name="T35" fmla="*/ 38 h 53"/>
                <a:gd name="T36" fmla="*/ 91 w 91"/>
                <a:gd name="T37" fmla="*/ 32 h 53"/>
                <a:gd name="T38" fmla="*/ 58 w 91"/>
                <a:gd name="T39" fmla="*/ 5 h 53"/>
                <a:gd name="T40" fmla="*/ 53 w 91"/>
                <a:gd name="T41" fmla="*/ 11 h 53"/>
                <a:gd name="T42" fmla="*/ 49 w 91"/>
                <a:gd name="T43" fmla="*/ 13 h 53"/>
                <a:gd name="T44" fmla="*/ 45 w 91"/>
                <a:gd name="T45" fmla="*/ 11 h 53"/>
                <a:gd name="T46" fmla="*/ 41 w 91"/>
                <a:gd name="T47" fmla="*/ 7 h 53"/>
                <a:gd name="T48" fmla="*/ 38 w 91"/>
                <a:gd name="T49" fmla="*/ 3 h 53"/>
                <a:gd name="T50" fmla="*/ 38 w 91"/>
                <a:gd name="T51" fmla="*/ 0 h 53"/>
                <a:gd name="T52" fmla="*/ 0 w 91"/>
                <a:gd name="T53" fmla="*/ 21 h 53"/>
                <a:gd name="T54" fmla="*/ 0 w 91"/>
                <a:gd name="T55" fmla="*/ 2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1" h="53">
                  <a:moveTo>
                    <a:pt x="0" y="21"/>
                  </a:moveTo>
                  <a:lnTo>
                    <a:pt x="1" y="22"/>
                  </a:lnTo>
                  <a:lnTo>
                    <a:pt x="3" y="26"/>
                  </a:lnTo>
                  <a:lnTo>
                    <a:pt x="7" y="30"/>
                  </a:lnTo>
                  <a:lnTo>
                    <a:pt x="13" y="36"/>
                  </a:lnTo>
                  <a:lnTo>
                    <a:pt x="19" y="41"/>
                  </a:lnTo>
                  <a:lnTo>
                    <a:pt x="26" y="47"/>
                  </a:lnTo>
                  <a:lnTo>
                    <a:pt x="30" y="49"/>
                  </a:lnTo>
                  <a:lnTo>
                    <a:pt x="34" y="51"/>
                  </a:lnTo>
                  <a:lnTo>
                    <a:pt x="38" y="53"/>
                  </a:lnTo>
                  <a:lnTo>
                    <a:pt x="43" y="53"/>
                  </a:lnTo>
                  <a:lnTo>
                    <a:pt x="47" y="53"/>
                  </a:lnTo>
                  <a:lnTo>
                    <a:pt x="53" y="53"/>
                  </a:lnTo>
                  <a:lnTo>
                    <a:pt x="57" y="53"/>
                  </a:lnTo>
                  <a:lnTo>
                    <a:pt x="64" y="51"/>
                  </a:lnTo>
                  <a:lnTo>
                    <a:pt x="70" y="47"/>
                  </a:lnTo>
                  <a:lnTo>
                    <a:pt x="76" y="43"/>
                  </a:lnTo>
                  <a:lnTo>
                    <a:pt x="83" y="38"/>
                  </a:lnTo>
                  <a:lnTo>
                    <a:pt x="91" y="32"/>
                  </a:lnTo>
                  <a:lnTo>
                    <a:pt x="58" y="5"/>
                  </a:lnTo>
                  <a:lnTo>
                    <a:pt x="53" y="11"/>
                  </a:lnTo>
                  <a:lnTo>
                    <a:pt x="49" y="13"/>
                  </a:lnTo>
                  <a:lnTo>
                    <a:pt x="45" y="11"/>
                  </a:lnTo>
                  <a:lnTo>
                    <a:pt x="41" y="7"/>
                  </a:lnTo>
                  <a:lnTo>
                    <a:pt x="38" y="3"/>
                  </a:lnTo>
                  <a:lnTo>
                    <a:pt x="38" y="0"/>
                  </a:lnTo>
                  <a:lnTo>
                    <a:pt x="0" y="21"/>
                  </a:lnTo>
                  <a:lnTo>
                    <a:pt x="0" y="2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1"/>
            <p:cNvSpPr>
              <a:spLocks/>
            </p:cNvSpPr>
            <p:nvPr/>
          </p:nvSpPr>
          <p:spPr bwMode="auto">
            <a:xfrm>
              <a:off x="1577" y="1073"/>
              <a:ext cx="29" cy="29"/>
            </a:xfrm>
            <a:custGeom>
              <a:avLst/>
              <a:gdLst>
                <a:gd name="T0" fmla="*/ 0 w 95"/>
                <a:gd name="T1" fmla="*/ 19 h 57"/>
                <a:gd name="T2" fmla="*/ 2 w 95"/>
                <a:gd name="T3" fmla="*/ 21 h 57"/>
                <a:gd name="T4" fmla="*/ 4 w 95"/>
                <a:gd name="T5" fmla="*/ 27 h 57"/>
                <a:gd name="T6" fmla="*/ 8 w 95"/>
                <a:gd name="T7" fmla="*/ 32 h 57"/>
                <a:gd name="T8" fmla="*/ 14 w 95"/>
                <a:gd name="T9" fmla="*/ 38 h 57"/>
                <a:gd name="T10" fmla="*/ 19 w 95"/>
                <a:gd name="T11" fmla="*/ 44 h 57"/>
                <a:gd name="T12" fmla="*/ 27 w 95"/>
                <a:gd name="T13" fmla="*/ 51 h 57"/>
                <a:gd name="T14" fmla="*/ 31 w 95"/>
                <a:gd name="T15" fmla="*/ 51 h 57"/>
                <a:gd name="T16" fmla="*/ 37 w 95"/>
                <a:gd name="T17" fmla="*/ 55 h 57"/>
                <a:gd name="T18" fmla="*/ 40 w 95"/>
                <a:gd name="T19" fmla="*/ 55 h 57"/>
                <a:gd name="T20" fmla="*/ 46 w 95"/>
                <a:gd name="T21" fmla="*/ 57 h 57"/>
                <a:gd name="T22" fmla="*/ 54 w 95"/>
                <a:gd name="T23" fmla="*/ 55 h 57"/>
                <a:gd name="T24" fmla="*/ 59 w 95"/>
                <a:gd name="T25" fmla="*/ 55 h 57"/>
                <a:gd name="T26" fmla="*/ 67 w 95"/>
                <a:gd name="T27" fmla="*/ 53 h 57"/>
                <a:gd name="T28" fmla="*/ 73 w 95"/>
                <a:gd name="T29" fmla="*/ 49 h 57"/>
                <a:gd name="T30" fmla="*/ 78 w 95"/>
                <a:gd name="T31" fmla="*/ 44 h 57"/>
                <a:gd name="T32" fmla="*/ 84 w 95"/>
                <a:gd name="T33" fmla="*/ 40 h 57"/>
                <a:gd name="T34" fmla="*/ 90 w 95"/>
                <a:gd name="T35" fmla="*/ 32 h 57"/>
                <a:gd name="T36" fmla="*/ 95 w 95"/>
                <a:gd name="T37" fmla="*/ 25 h 57"/>
                <a:gd name="T38" fmla="*/ 59 w 95"/>
                <a:gd name="T39" fmla="*/ 4 h 57"/>
                <a:gd name="T40" fmla="*/ 54 w 95"/>
                <a:gd name="T41" fmla="*/ 9 h 57"/>
                <a:gd name="T42" fmla="*/ 52 w 95"/>
                <a:gd name="T43" fmla="*/ 13 h 57"/>
                <a:gd name="T44" fmla="*/ 48 w 95"/>
                <a:gd name="T45" fmla="*/ 13 h 57"/>
                <a:gd name="T46" fmla="*/ 44 w 95"/>
                <a:gd name="T47" fmla="*/ 9 h 57"/>
                <a:gd name="T48" fmla="*/ 40 w 95"/>
                <a:gd name="T49" fmla="*/ 4 h 57"/>
                <a:gd name="T50" fmla="*/ 40 w 95"/>
                <a:gd name="T51" fmla="*/ 0 h 57"/>
                <a:gd name="T52" fmla="*/ 0 w 95"/>
                <a:gd name="T53" fmla="*/ 19 h 57"/>
                <a:gd name="T54" fmla="*/ 0 w 95"/>
                <a:gd name="T55" fmla="*/ 1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5" h="57">
                  <a:moveTo>
                    <a:pt x="0" y="19"/>
                  </a:moveTo>
                  <a:lnTo>
                    <a:pt x="2" y="21"/>
                  </a:lnTo>
                  <a:lnTo>
                    <a:pt x="4" y="27"/>
                  </a:lnTo>
                  <a:lnTo>
                    <a:pt x="8" y="32"/>
                  </a:lnTo>
                  <a:lnTo>
                    <a:pt x="14" y="38"/>
                  </a:lnTo>
                  <a:lnTo>
                    <a:pt x="19" y="44"/>
                  </a:lnTo>
                  <a:lnTo>
                    <a:pt x="27" y="51"/>
                  </a:lnTo>
                  <a:lnTo>
                    <a:pt x="31" y="51"/>
                  </a:lnTo>
                  <a:lnTo>
                    <a:pt x="37" y="55"/>
                  </a:lnTo>
                  <a:lnTo>
                    <a:pt x="40" y="55"/>
                  </a:lnTo>
                  <a:lnTo>
                    <a:pt x="46" y="57"/>
                  </a:lnTo>
                  <a:lnTo>
                    <a:pt x="54" y="55"/>
                  </a:lnTo>
                  <a:lnTo>
                    <a:pt x="59" y="55"/>
                  </a:lnTo>
                  <a:lnTo>
                    <a:pt x="67" y="53"/>
                  </a:lnTo>
                  <a:lnTo>
                    <a:pt x="73" y="49"/>
                  </a:lnTo>
                  <a:lnTo>
                    <a:pt x="78" y="44"/>
                  </a:lnTo>
                  <a:lnTo>
                    <a:pt x="84" y="40"/>
                  </a:lnTo>
                  <a:lnTo>
                    <a:pt x="90" y="32"/>
                  </a:lnTo>
                  <a:lnTo>
                    <a:pt x="95" y="25"/>
                  </a:lnTo>
                  <a:lnTo>
                    <a:pt x="59" y="4"/>
                  </a:lnTo>
                  <a:lnTo>
                    <a:pt x="54" y="9"/>
                  </a:lnTo>
                  <a:lnTo>
                    <a:pt x="52" y="13"/>
                  </a:lnTo>
                  <a:lnTo>
                    <a:pt x="48" y="13"/>
                  </a:lnTo>
                  <a:lnTo>
                    <a:pt x="44" y="9"/>
                  </a:lnTo>
                  <a:lnTo>
                    <a:pt x="40" y="4"/>
                  </a:lnTo>
                  <a:lnTo>
                    <a:pt x="40" y="0"/>
                  </a:lnTo>
                  <a:lnTo>
                    <a:pt x="0" y="19"/>
                  </a:lnTo>
                  <a:lnTo>
                    <a:pt x="0" y="1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auto">
            <a:xfrm>
              <a:off x="1475" y="1097"/>
              <a:ext cx="50" cy="30"/>
            </a:xfrm>
            <a:custGeom>
              <a:avLst/>
              <a:gdLst>
                <a:gd name="T0" fmla="*/ 2 w 101"/>
                <a:gd name="T1" fmla="*/ 0 h 61"/>
                <a:gd name="T2" fmla="*/ 2 w 101"/>
                <a:gd name="T3" fmla="*/ 2 h 61"/>
                <a:gd name="T4" fmla="*/ 0 w 101"/>
                <a:gd name="T5" fmla="*/ 7 h 61"/>
                <a:gd name="T6" fmla="*/ 0 w 101"/>
                <a:gd name="T7" fmla="*/ 11 h 61"/>
                <a:gd name="T8" fmla="*/ 0 w 101"/>
                <a:gd name="T9" fmla="*/ 15 h 61"/>
                <a:gd name="T10" fmla="*/ 0 w 101"/>
                <a:gd name="T11" fmla="*/ 19 h 61"/>
                <a:gd name="T12" fmla="*/ 2 w 101"/>
                <a:gd name="T13" fmla="*/ 23 h 61"/>
                <a:gd name="T14" fmla="*/ 2 w 101"/>
                <a:gd name="T15" fmla="*/ 26 h 61"/>
                <a:gd name="T16" fmla="*/ 2 w 101"/>
                <a:gd name="T17" fmla="*/ 32 h 61"/>
                <a:gd name="T18" fmla="*/ 4 w 101"/>
                <a:gd name="T19" fmla="*/ 36 h 61"/>
                <a:gd name="T20" fmla="*/ 6 w 101"/>
                <a:gd name="T21" fmla="*/ 40 h 61"/>
                <a:gd name="T22" fmla="*/ 8 w 101"/>
                <a:gd name="T23" fmla="*/ 43 h 61"/>
                <a:gd name="T24" fmla="*/ 12 w 101"/>
                <a:gd name="T25" fmla="*/ 47 h 61"/>
                <a:gd name="T26" fmla="*/ 16 w 101"/>
                <a:gd name="T27" fmla="*/ 51 h 61"/>
                <a:gd name="T28" fmla="*/ 19 w 101"/>
                <a:gd name="T29" fmla="*/ 55 h 61"/>
                <a:gd name="T30" fmla="*/ 23 w 101"/>
                <a:gd name="T31" fmla="*/ 57 h 61"/>
                <a:gd name="T32" fmla="*/ 29 w 101"/>
                <a:gd name="T33" fmla="*/ 61 h 61"/>
                <a:gd name="T34" fmla="*/ 33 w 101"/>
                <a:gd name="T35" fmla="*/ 61 h 61"/>
                <a:gd name="T36" fmla="*/ 38 w 101"/>
                <a:gd name="T37" fmla="*/ 61 h 61"/>
                <a:gd name="T38" fmla="*/ 44 w 101"/>
                <a:gd name="T39" fmla="*/ 61 h 61"/>
                <a:gd name="T40" fmla="*/ 50 w 101"/>
                <a:gd name="T41" fmla="*/ 61 h 61"/>
                <a:gd name="T42" fmla="*/ 54 w 101"/>
                <a:gd name="T43" fmla="*/ 59 h 61"/>
                <a:gd name="T44" fmla="*/ 59 w 101"/>
                <a:gd name="T45" fmla="*/ 59 h 61"/>
                <a:gd name="T46" fmla="*/ 65 w 101"/>
                <a:gd name="T47" fmla="*/ 55 h 61"/>
                <a:gd name="T48" fmla="*/ 71 w 101"/>
                <a:gd name="T49" fmla="*/ 53 h 61"/>
                <a:gd name="T50" fmla="*/ 75 w 101"/>
                <a:gd name="T51" fmla="*/ 51 h 61"/>
                <a:gd name="T52" fmla="*/ 80 w 101"/>
                <a:gd name="T53" fmla="*/ 47 h 61"/>
                <a:gd name="T54" fmla="*/ 86 w 101"/>
                <a:gd name="T55" fmla="*/ 45 h 61"/>
                <a:gd name="T56" fmla="*/ 92 w 101"/>
                <a:gd name="T57" fmla="*/ 42 h 61"/>
                <a:gd name="T58" fmla="*/ 95 w 101"/>
                <a:gd name="T59" fmla="*/ 38 h 61"/>
                <a:gd name="T60" fmla="*/ 101 w 101"/>
                <a:gd name="T61" fmla="*/ 36 h 61"/>
                <a:gd name="T62" fmla="*/ 76 w 101"/>
                <a:gd name="T63" fmla="*/ 4 h 61"/>
                <a:gd name="T64" fmla="*/ 71 w 101"/>
                <a:gd name="T65" fmla="*/ 5 h 61"/>
                <a:gd name="T66" fmla="*/ 67 w 101"/>
                <a:gd name="T67" fmla="*/ 9 h 61"/>
                <a:gd name="T68" fmla="*/ 61 w 101"/>
                <a:gd name="T69" fmla="*/ 11 h 61"/>
                <a:gd name="T70" fmla="*/ 57 w 101"/>
                <a:gd name="T71" fmla="*/ 13 h 61"/>
                <a:gd name="T72" fmla="*/ 52 w 101"/>
                <a:gd name="T73" fmla="*/ 17 h 61"/>
                <a:gd name="T74" fmla="*/ 50 w 101"/>
                <a:gd name="T75" fmla="*/ 19 h 61"/>
                <a:gd name="T76" fmla="*/ 46 w 101"/>
                <a:gd name="T77" fmla="*/ 19 h 61"/>
                <a:gd name="T78" fmla="*/ 44 w 101"/>
                <a:gd name="T79" fmla="*/ 17 h 61"/>
                <a:gd name="T80" fmla="*/ 44 w 101"/>
                <a:gd name="T81" fmla="*/ 15 h 61"/>
                <a:gd name="T82" fmla="*/ 44 w 101"/>
                <a:gd name="T83" fmla="*/ 9 h 61"/>
                <a:gd name="T84" fmla="*/ 2 w 101"/>
                <a:gd name="T85" fmla="*/ 0 h 61"/>
                <a:gd name="T86" fmla="*/ 2 w 101"/>
                <a:gd name="T87"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01" h="61">
                  <a:moveTo>
                    <a:pt x="2" y="0"/>
                  </a:moveTo>
                  <a:lnTo>
                    <a:pt x="2" y="2"/>
                  </a:lnTo>
                  <a:lnTo>
                    <a:pt x="0" y="7"/>
                  </a:lnTo>
                  <a:lnTo>
                    <a:pt x="0" y="11"/>
                  </a:lnTo>
                  <a:lnTo>
                    <a:pt x="0" y="15"/>
                  </a:lnTo>
                  <a:lnTo>
                    <a:pt x="0" y="19"/>
                  </a:lnTo>
                  <a:lnTo>
                    <a:pt x="2" y="23"/>
                  </a:lnTo>
                  <a:lnTo>
                    <a:pt x="2" y="26"/>
                  </a:lnTo>
                  <a:lnTo>
                    <a:pt x="2" y="32"/>
                  </a:lnTo>
                  <a:lnTo>
                    <a:pt x="4" y="36"/>
                  </a:lnTo>
                  <a:lnTo>
                    <a:pt x="6" y="40"/>
                  </a:lnTo>
                  <a:lnTo>
                    <a:pt x="8" y="43"/>
                  </a:lnTo>
                  <a:lnTo>
                    <a:pt x="12" y="47"/>
                  </a:lnTo>
                  <a:lnTo>
                    <a:pt x="16" y="51"/>
                  </a:lnTo>
                  <a:lnTo>
                    <a:pt x="19" y="55"/>
                  </a:lnTo>
                  <a:lnTo>
                    <a:pt x="23" y="57"/>
                  </a:lnTo>
                  <a:lnTo>
                    <a:pt x="29" y="61"/>
                  </a:lnTo>
                  <a:lnTo>
                    <a:pt x="33" y="61"/>
                  </a:lnTo>
                  <a:lnTo>
                    <a:pt x="38" y="61"/>
                  </a:lnTo>
                  <a:lnTo>
                    <a:pt x="44" y="61"/>
                  </a:lnTo>
                  <a:lnTo>
                    <a:pt x="50" y="61"/>
                  </a:lnTo>
                  <a:lnTo>
                    <a:pt x="54" y="59"/>
                  </a:lnTo>
                  <a:lnTo>
                    <a:pt x="59" y="59"/>
                  </a:lnTo>
                  <a:lnTo>
                    <a:pt x="65" y="55"/>
                  </a:lnTo>
                  <a:lnTo>
                    <a:pt x="71" y="53"/>
                  </a:lnTo>
                  <a:lnTo>
                    <a:pt x="75" y="51"/>
                  </a:lnTo>
                  <a:lnTo>
                    <a:pt x="80" y="47"/>
                  </a:lnTo>
                  <a:lnTo>
                    <a:pt x="86" y="45"/>
                  </a:lnTo>
                  <a:lnTo>
                    <a:pt x="92" y="42"/>
                  </a:lnTo>
                  <a:lnTo>
                    <a:pt x="95" y="38"/>
                  </a:lnTo>
                  <a:lnTo>
                    <a:pt x="101" y="36"/>
                  </a:lnTo>
                  <a:lnTo>
                    <a:pt x="76" y="4"/>
                  </a:lnTo>
                  <a:lnTo>
                    <a:pt x="71" y="5"/>
                  </a:lnTo>
                  <a:lnTo>
                    <a:pt x="67" y="9"/>
                  </a:lnTo>
                  <a:lnTo>
                    <a:pt x="61" y="11"/>
                  </a:lnTo>
                  <a:lnTo>
                    <a:pt x="57" y="13"/>
                  </a:lnTo>
                  <a:lnTo>
                    <a:pt x="52" y="17"/>
                  </a:lnTo>
                  <a:lnTo>
                    <a:pt x="50" y="19"/>
                  </a:lnTo>
                  <a:lnTo>
                    <a:pt x="46" y="19"/>
                  </a:lnTo>
                  <a:lnTo>
                    <a:pt x="44" y="17"/>
                  </a:lnTo>
                  <a:lnTo>
                    <a:pt x="44" y="15"/>
                  </a:lnTo>
                  <a:lnTo>
                    <a:pt x="44" y="9"/>
                  </a:lnTo>
                  <a:lnTo>
                    <a:pt x="2" y="0"/>
                  </a:lnTo>
                  <a:lnTo>
                    <a:pt x="2"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3"/>
            <p:cNvSpPr>
              <a:spLocks/>
            </p:cNvSpPr>
            <p:nvPr/>
          </p:nvSpPr>
          <p:spPr bwMode="auto">
            <a:xfrm>
              <a:off x="1505" y="1141"/>
              <a:ext cx="44" cy="25"/>
            </a:xfrm>
            <a:custGeom>
              <a:avLst/>
              <a:gdLst>
                <a:gd name="T0" fmla="*/ 0 w 88"/>
                <a:gd name="T1" fmla="*/ 17 h 51"/>
                <a:gd name="T2" fmla="*/ 0 w 88"/>
                <a:gd name="T3" fmla="*/ 19 h 51"/>
                <a:gd name="T4" fmla="*/ 0 w 88"/>
                <a:gd name="T5" fmla="*/ 23 h 51"/>
                <a:gd name="T6" fmla="*/ 4 w 88"/>
                <a:gd name="T7" fmla="*/ 27 h 51"/>
                <a:gd name="T8" fmla="*/ 8 w 88"/>
                <a:gd name="T9" fmla="*/ 32 h 51"/>
                <a:gd name="T10" fmla="*/ 14 w 88"/>
                <a:gd name="T11" fmla="*/ 38 h 51"/>
                <a:gd name="T12" fmla="*/ 19 w 88"/>
                <a:gd name="T13" fmla="*/ 44 h 51"/>
                <a:gd name="T14" fmla="*/ 23 w 88"/>
                <a:gd name="T15" fmla="*/ 46 h 51"/>
                <a:gd name="T16" fmla="*/ 27 w 88"/>
                <a:gd name="T17" fmla="*/ 48 h 51"/>
                <a:gd name="T18" fmla="*/ 31 w 88"/>
                <a:gd name="T19" fmla="*/ 50 h 51"/>
                <a:gd name="T20" fmla="*/ 36 w 88"/>
                <a:gd name="T21" fmla="*/ 51 h 51"/>
                <a:gd name="T22" fmla="*/ 42 w 88"/>
                <a:gd name="T23" fmla="*/ 51 h 51"/>
                <a:gd name="T24" fmla="*/ 48 w 88"/>
                <a:gd name="T25" fmla="*/ 51 h 51"/>
                <a:gd name="T26" fmla="*/ 55 w 88"/>
                <a:gd name="T27" fmla="*/ 50 h 51"/>
                <a:gd name="T28" fmla="*/ 61 w 88"/>
                <a:gd name="T29" fmla="*/ 48 h 51"/>
                <a:gd name="T30" fmla="*/ 69 w 88"/>
                <a:gd name="T31" fmla="*/ 44 h 51"/>
                <a:gd name="T32" fmla="*/ 74 w 88"/>
                <a:gd name="T33" fmla="*/ 40 h 51"/>
                <a:gd name="T34" fmla="*/ 82 w 88"/>
                <a:gd name="T35" fmla="*/ 34 h 51"/>
                <a:gd name="T36" fmla="*/ 88 w 88"/>
                <a:gd name="T37" fmla="*/ 29 h 51"/>
                <a:gd name="T38" fmla="*/ 57 w 88"/>
                <a:gd name="T39" fmla="*/ 0 h 51"/>
                <a:gd name="T40" fmla="*/ 52 w 88"/>
                <a:gd name="T41" fmla="*/ 6 h 51"/>
                <a:gd name="T42" fmla="*/ 48 w 88"/>
                <a:gd name="T43" fmla="*/ 8 h 51"/>
                <a:gd name="T44" fmla="*/ 40 w 88"/>
                <a:gd name="T45" fmla="*/ 6 h 51"/>
                <a:gd name="T46" fmla="*/ 38 w 88"/>
                <a:gd name="T47" fmla="*/ 2 h 51"/>
                <a:gd name="T48" fmla="*/ 0 w 88"/>
                <a:gd name="T49" fmla="*/ 17 h 51"/>
                <a:gd name="T50" fmla="*/ 0 w 88"/>
                <a:gd name="T51" fmla="*/ 1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8" h="51">
                  <a:moveTo>
                    <a:pt x="0" y="17"/>
                  </a:moveTo>
                  <a:lnTo>
                    <a:pt x="0" y="19"/>
                  </a:lnTo>
                  <a:lnTo>
                    <a:pt x="0" y="23"/>
                  </a:lnTo>
                  <a:lnTo>
                    <a:pt x="4" y="27"/>
                  </a:lnTo>
                  <a:lnTo>
                    <a:pt x="8" y="32"/>
                  </a:lnTo>
                  <a:lnTo>
                    <a:pt x="14" y="38"/>
                  </a:lnTo>
                  <a:lnTo>
                    <a:pt x="19" y="44"/>
                  </a:lnTo>
                  <a:lnTo>
                    <a:pt x="23" y="46"/>
                  </a:lnTo>
                  <a:lnTo>
                    <a:pt x="27" y="48"/>
                  </a:lnTo>
                  <a:lnTo>
                    <a:pt x="31" y="50"/>
                  </a:lnTo>
                  <a:lnTo>
                    <a:pt x="36" y="51"/>
                  </a:lnTo>
                  <a:lnTo>
                    <a:pt x="42" y="51"/>
                  </a:lnTo>
                  <a:lnTo>
                    <a:pt x="48" y="51"/>
                  </a:lnTo>
                  <a:lnTo>
                    <a:pt x="55" y="50"/>
                  </a:lnTo>
                  <a:lnTo>
                    <a:pt x="61" y="48"/>
                  </a:lnTo>
                  <a:lnTo>
                    <a:pt x="69" y="44"/>
                  </a:lnTo>
                  <a:lnTo>
                    <a:pt x="74" y="40"/>
                  </a:lnTo>
                  <a:lnTo>
                    <a:pt x="82" y="34"/>
                  </a:lnTo>
                  <a:lnTo>
                    <a:pt x="88" y="29"/>
                  </a:lnTo>
                  <a:lnTo>
                    <a:pt x="57" y="0"/>
                  </a:lnTo>
                  <a:lnTo>
                    <a:pt x="52" y="6"/>
                  </a:lnTo>
                  <a:lnTo>
                    <a:pt x="48" y="8"/>
                  </a:lnTo>
                  <a:lnTo>
                    <a:pt x="40" y="6"/>
                  </a:lnTo>
                  <a:lnTo>
                    <a:pt x="38" y="2"/>
                  </a:lnTo>
                  <a:lnTo>
                    <a:pt x="0" y="17"/>
                  </a:lnTo>
                  <a:lnTo>
                    <a:pt x="0" y="17"/>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4"/>
            <p:cNvSpPr>
              <a:spLocks/>
            </p:cNvSpPr>
            <p:nvPr/>
          </p:nvSpPr>
          <p:spPr bwMode="auto">
            <a:xfrm>
              <a:off x="1479" y="1180"/>
              <a:ext cx="50" cy="37"/>
            </a:xfrm>
            <a:custGeom>
              <a:avLst/>
              <a:gdLst>
                <a:gd name="T0" fmla="*/ 0 w 101"/>
                <a:gd name="T1" fmla="*/ 15 h 74"/>
                <a:gd name="T2" fmla="*/ 2 w 101"/>
                <a:gd name="T3" fmla="*/ 17 h 74"/>
                <a:gd name="T4" fmla="*/ 4 w 101"/>
                <a:gd name="T5" fmla="*/ 21 h 74"/>
                <a:gd name="T6" fmla="*/ 4 w 101"/>
                <a:gd name="T7" fmla="*/ 27 h 74"/>
                <a:gd name="T8" fmla="*/ 8 w 101"/>
                <a:gd name="T9" fmla="*/ 30 h 74"/>
                <a:gd name="T10" fmla="*/ 10 w 101"/>
                <a:gd name="T11" fmla="*/ 36 h 74"/>
                <a:gd name="T12" fmla="*/ 11 w 101"/>
                <a:gd name="T13" fmla="*/ 40 h 74"/>
                <a:gd name="T14" fmla="*/ 15 w 101"/>
                <a:gd name="T15" fmla="*/ 45 h 74"/>
                <a:gd name="T16" fmla="*/ 19 w 101"/>
                <a:gd name="T17" fmla="*/ 49 h 74"/>
                <a:gd name="T18" fmla="*/ 21 w 101"/>
                <a:gd name="T19" fmla="*/ 53 h 74"/>
                <a:gd name="T20" fmla="*/ 25 w 101"/>
                <a:gd name="T21" fmla="*/ 59 h 74"/>
                <a:gd name="T22" fmla="*/ 29 w 101"/>
                <a:gd name="T23" fmla="*/ 63 h 74"/>
                <a:gd name="T24" fmla="*/ 34 w 101"/>
                <a:gd name="T25" fmla="*/ 66 h 74"/>
                <a:gd name="T26" fmla="*/ 38 w 101"/>
                <a:gd name="T27" fmla="*/ 68 h 74"/>
                <a:gd name="T28" fmla="*/ 44 w 101"/>
                <a:gd name="T29" fmla="*/ 70 h 74"/>
                <a:gd name="T30" fmla="*/ 48 w 101"/>
                <a:gd name="T31" fmla="*/ 72 h 74"/>
                <a:gd name="T32" fmla="*/ 53 w 101"/>
                <a:gd name="T33" fmla="*/ 74 h 74"/>
                <a:gd name="T34" fmla="*/ 59 w 101"/>
                <a:gd name="T35" fmla="*/ 72 h 74"/>
                <a:gd name="T36" fmla="*/ 63 w 101"/>
                <a:gd name="T37" fmla="*/ 70 h 74"/>
                <a:gd name="T38" fmla="*/ 68 w 101"/>
                <a:gd name="T39" fmla="*/ 68 h 74"/>
                <a:gd name="T40" fmla="*/ 72 w 101"/>
                <a:gd name="T41" fmla="*/ 66 h 74"/>
                <a:gd name="T42" fmla="*/ 80 w 101"/>
                <a:gd name="T43" fmla="*/ 61 h 74"/>
                <a:gd name="T44" fmla="*/ 86 w 101"/>
                <a:gd name="T45" fmla="*/ 53 h 74"/>
                <a:gd name="T46" fmla="*/ 87 w 101"/>
                <a:gd name="T47" fmla="*/ 49 h 74"/>
                <a:gd name="T48" fmla="*/ 91 w 101"/>
                <a:gd name="T49" fmla="*/ 45 h 74"/>
                <a:gd name="T50" fmla="*/ 91 w 101"/>
                <a:gd name="T51" fmla="*/ 42 h 74"/>
                <a:gd name="T52" fmla="*/ 95 w 101"/>
                <a:gd name="T53" fmla="*/ 38 h 74"/>
                <a:gd name="T54" fmla="*/ 97 w 101"/>
                <a:gd name="T55" fmla="*/ 30 h 74"/>
                <a:gd name="T56" fmla="*/ 101 w 101"/>
                <a:gd name="T57" fmla="*/ 27 h 74"/>
                <a:gd name="T58" fmla="*/ 61 w 101"/>
                <a:gd name="T59" fmla="*/ 11 h 74"/>
                <a:gd name="T60" fmla="*/ 59 w 101"/>
                <a:gd name="T61" fmla="*/ 15 h 74"/>
                <a:gd name="T62" fmla="*/ 55 w 101"/>
                <a:gd name="T63" fmla="*/ 21 h 74"/>
                <a:gd name="T64" fmla="*/ 53 w 101"/>
                <a:gd name="T65" fmla="*/ 25 h 74"/>
                <a:gd name="T66" fmla="*/ 53 w 101"/>
                <a:gd name="T67" fmla="*/ 27 h 74"/>
                <a:gd name="T68" fmla="*/ 51 w 101"/>
                <a:gd name="T69" fmla="*/ 30 h 74"/>
                <a:gd name="T70" fmla="*/ 49 w 101"/>
                <a:gd name="T71" fmla="*/ 30 h 74"/>
                <a:gd name="T72" fmla="*/ 48 w 101"/>
                <a:gd name="T73" fmla="*/ 28 h 74"/>
                <a:gd name="T74" fmla="*/ 46 w 101"/>
                <a:gd name="T75" fmla="*/ 21 h 74"/>
                <a:gd name="T76" fmla="*/ 44 w 101"/>
                <a:gd name="T77" fmla="*/ 17 h 74"/>
                <a:gd name="T78" fmla="*/ 42 w 101"/>
                <a:gd name="T79" fmla="*/ 11 h 74"/>
                <a:gd name="T80" fmla="*/ 42 w 101"/>
                <a:gd name="T81" fmla="*/ 8 h 74"/>
                <a:gd name="T82" fmla="*/ 40 w 101"/>
                <a:gd name="T83" fmla="*/ 0 h 74"/>
                <a:gd name="T84" fmla="*/ 0 w 101"/>
                <a:gd name="T85" fmla="*/ 15 h 74"/>
                <a:gd name="T86" fmla="*/ 0 w 101"/>
                <a:gd name="T87" fmla="*/ 1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01" h="74">
                  <a:moveTo>
                    <a:pt x="0" y="15"/>
                  </a:moveTo>
                  <a:lnTo>
                    <a:pt x="2" y="17"/>
                  </a:lnTo>
                  <a:lnTo>
                    <a:pt x="4" y="21"/>
                  </a:lnTo>
                  <a:lnTo>
                    <a:pt x="4" y="27"/>
                  </a:lnTo>
                  <a:lnTo>
                    <a:pt x="8" y="30"/>
                  </a:lnTo>
                  <a:lnTo>
                    <a:pt x="10" y="36"/>
                  </a:lnTo>
                  <a:lnTo>
                    <a:pt x="11" y="40"/>
                  </a:lnTo>
                  <a:lnTo>
                    <a:pt x="15" y="45"/>
                  </a:lnTo>
                  <a:lnTo>
                    <a:pt x="19" y="49"/>
                  </a:lnTo>
                  <a:lnTo>
                    <a:pt x="21" y="53"/>
                  </a:lnTo>
                  <a:lnTo>
                    <a:pt x="25" y="59"/>
                  </a:lnTo>
                  <a:lnTo>
                    <a:pt x="29" y="63"/>
                  </a:lnTo>
                  <a:lnTo>
                    <a:pt x="34" y="66"/>
                  </a:lnTo>
                  <a:lnTo>
                    <a:pt x="38" y="68"/>
                  </a:lnTo>
                  <a:lnTo>
                    <a:pt x="44" y="70"/>
                  </a:lnTo>
                  <a:lnTo>
                    <a:pt x="48" y="72"/>
                  </a:lnTo>
                  <a:lnTo>
                    <a:pt x="53" y="74"/>
                  </a:lnTo>
                  <a:lnTo>
                    <a:pt x="59" y="72"/>
                  </a:lnTo>
                  <a:lnTo>
                    <a:pt x="63" y="70"/>
                  </a:lnTo>
                  <a:lnTo>
                    <a:pt x="68" y="68"/>
                  </a:lnTo>
                  <a:lnTo>
                    <a:pt x="72" y="66"/>
                  </a:lnTo>
                  <a:lnTo>
                    <a:pt x="80" y="61"/>
                  </a:lnTo>
                  <a:lnTo>
                    <a:pt x="86" y="53"/>
                  </a:lnTo>
                  <a:lnTo>
                    <a:pt x="87" y="49"/>
                  </a:lnTo>
                  <a:lnTo>
                    <a:pt x="91" y="45"/>
                  </a:lnTo>
                  <a:lnTo>
                    <a:pt x="91" y="42"/>
                  </a:lnTo>
                  <a:lnTo>
                    <a:pt x="95" y="38"/>
                  </a:lnTo>
                  <a:lnTo>
                    <a:pt x="97" y="30"/>
                  </a:lnTo>
                  <a:lnTo>
                    <a:pt x="101" y="27"/>
                  </a:lnTo>
                  <a:lnTo>
                    <a:pt x="61" y="11"/>
                  </a:lnTo>
                  <a:lnTo>
                    <a:pt x="59" y="15"/>
                  </a:lnTo>
                  <a:lnTo>
                    <a:pt x="55" y="21"/>
                  </a:lnTo>
                  <a:lnTo>
                    <a:pt x="53" y="25"/>
                  </a:lnTo>
                  <a:lnTo>
                    <a:pt x="53" y="27"/>
                  </a:lnTo>
                  <a:lnTo>
                    <a:pt x="51" y="30"/>
                  </a:lnTo>
                  <a:lnTo>
                    <a:pt x="49" y="30"/>
                  </a:lnTo>
                  <a:lnTo>
                    <a:pt x="48" y="28"/>
                  </a:lnTo>
                  <a:lnTo>
                    <a:pt x="46" y="21"/>
                  </a:lnTo>
                  <a:lnTo>
                    <a:pt x="44" y="17"/>
                  </a:lnTo>
                  <a:lnTo>
                    <a:pt x="42" y="11"/>
                  </a:lnTo>
                  <a:lnTo>
                    <a:pt x="42" y="8"/>
                  </a:lnTo>
                  <a:lnTo>
                    <a:pt x="40" y="0"/>
                  </a:lnTo>
                  <a:lnTo>
                    <a:pt x="0" y="15"/>
                  </a:lnTo>
                  <a:lnTo>
                    <a:pt x="0" y="1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5"/>
            <p:cNvSpPr>
              <a:spLocks/>
            </p:cNvSpPr>
            <p:nvPr/>
          </p:nvSpPr>
          <p:spPr bwMode="auto">
            <a:xfrm>
              <a:off x="1721" y="935"/>
              <a:ext cx="140" cy="490"/>
            </a:xfrm>
            <a:custGeom>
              <a:avLst/>
              <a:gdLst>
                <a:gd name="T0" fmla="*/ 65 w 280"/>
                <a:gd name="T1" fmla="*/ 171 h 980"/>
                <a:gd name="T2" fmla="*/ 44 w 280"/>
                <a:gd name="T3" fmla="*/ 287 h 980"/>
                <a:gd name="T4" fmla="*/ 44 w 280"/>
                <a:gd name="T5" fmla="*/ 392 h 980"/>
                <a:gd name="T6" fmla="*/ 57 w 280"/>
                <a:gd name="T7" fmla="*/ 485 h 980"/>
                <a:gd name="T8" fmla="*/ 80 w 280"/>
                <a:gd name="T9" fmla="*/ 566 h 980"/>
                <a:gd name="T10" fmla="*/ 108 w 280"/>
                <a:gd name="T11" fmla="*/ 635 h 980"/>
                <a:gd name="T12" fmla="*/ 135 w 280"/>
                <a:gd name="T13" fmla="*/ 684 h 980"/>
                <a:gd name="T14" fmla="*/ 160 w 280"/>
                <a:gd name="T15" fmla="*/ 720 h 980"/>
                <a:gd name="T16" fmla="*/ 175 w 280"/>
                <a:gd name="T17" fmla="*/ 749 h 980"/>
                <a:gd name="T18" fmla="*/ 152 w 280"/>
                <a:gd name="T19" fmla="*/ 792 h 980"/>
                <a:gd name="T20" fmla="*/ 127 w 280"/>
                <a:gd name="T21" fmla="*/ 830 h 980"/>
                <a:gd name="T22" fmla="*/ 116 w 280"/>
                <a:gd name="T23" fmla="*/ 868 h 980"/>
                <a:gd name="T24" fmla="*/ 114 w 280"/>
                <a:gd name="T25" fmla="*/ 904 h 980"/>
                <a:gd name="T26" fmla="*/ 133 w 280"/>
                <a:gd name="T27" fmla="*/ 914 h 980"/>
                <a:gd name="T28" fmla="*/ 164 w 280"/>
                <a:gd name="T29" fmla="*/ 876 h 980"/>
                <a:gd name="T30" fmla="*/ 177 w 280"/>
                <a:gd name="T31" fmla="*/ 838 h 980"/>
                <a:gd name="T32" fmla="*/ 183 w 280"/>
                <a:gd name="T33" fmla="*/ 802 h 980"/>
                <a:gd name="T34" fmla="*/ 198 w 280"/>
                <a:gd name="T35" fmla="*/ 733 h 980"/>
                <a:gd name="T36" fmla="*/ 230 w 280"/>
                <a:gd name="T37" fmla="*/ 593 h 980"/>
                <a:gd name="T38" fmla="*/ 238 w 280"/>
                <a:gd name="T39" fmla="*/ 468 h 980"/>
                <a:gd name="T40" fmla="*/ 224 w 280"/>
                <a:gd name="T41" fmla="*/ 354 h 980"/>
                <a:gd name="T42" fmla="*/ 200 w 280"/>
                <a:gd name="T43" fmla="*/ 257 h 980"/>
                <a:gd name="T44" fmla="*/ 167 w 280"/>
                <a:gd name="T45" fmla="*/ 175 h 980"/>
                <a:gd name="T46" fmla="*/ 131 w 280"/>
                <a:gd name="T47" fmla="*/ 111 h 980"/>
                <a:gd name="T48" fmla="*/ 99 w 280"/>
                <a:gd name="T49" fmla="*/ 65 h 980"/>
                <a:gd name="T50" fmla="*/ 74 w 280"/>
                <a:gd name="T51" fmla="*/ 33 h 980"/>
                <a:gd name="T52" fmla="*/ 116 w 280"/>
                <a:gd name="T53" fmla="*/ 18 h 980"/>
                <a:gd name="T54" fmla="*/ 146 w 280"/>
                <a:gd name="T55" fmla="*/ 57 h 980"/>
                <a:gd name="T56" fmla="*/ 181 w 280"/>
                <a:gd name="T57" fmla="*/ 112 h 980"/>
                <a:gd name="T58" fmla="*/ 219 w 280"/>
                <a:gd name="T59" fmla="*/ 188 h 980"/>
                <a:gd name="T60" fmla="*/ 251 w 280"/>
                <a:gd name="T61" fmla="*/ 281 h 980"/>
                <a:gd name="T62" fmla="*/ 272 w 280"/>
                <a:gd name="T63" fmla="*/ 392 h 980"/>
                <a:gd name="T64" fmla="*/ 278 w 280"/>
                <a:gd name="T65" fmla="*/ 517 h 980"/>
                <a:gd name="T66" fmla="*/ 261 w 280"/>
                <a:gd name="T67" fmla="*/ 656 h 980"/>
                <a:gd name="T68" fmla="*/ 224 w 280"/>
                <a:gd name="T69" fmla="*/ 790 h 980"/>
                <a:gd name="T70" fmla="*/ 221 w 280"/>
                <a:gd name="T71" fmla="*/ 823 h 980"/>
                <a:gd name="T72" fmla="*/ 207 w 280"/>
                <a:gd name="T73" fmla="*/ 872 h 980"/>
                <a:gd name="T74" fmla="*/ 181 w 280"/>
                <a:gd name="T75" fmla="*/ 925 h 980"/>
                <a:gd name="T76" fmla="*/ 133 w 280"/>
                <a:gd name="T77" fmla="*/ 965 h 980"/>
                <a:gd name="T78" fmla="*/ 84 w 280"/>
                <a:gd name="T79" fmla="*/ 963 h 980"/>
                <a:gd name="T80" fmla="*/ 76 w 280"/>
                <a:gd name="T81" fmla="*/ 937 h 980"/>
                <a:gd name="T82" fmla="*/ 72 w 280"/>
                <a:gd name="T83" fmla="*/ 893 h 980"/>
                <a:gd name="T84" fmla="*/ 76 w 280"/>
                <a:gd name="T85" fmla="*/ 846 h 980"/>
                <a:gd name="T86" fmla="*/ 88 w 280"/>
                <a:gd name="T87" fmla="*/ 817 h 980"/>
                <a:gd name="T88" fmla="*/ 105 w 280"/>
                <a:gd name="T89" fmla="*/ 785 h 980"/>
                <a:gd name="T90" fmla="*/ 131 w 280"/>
                <a:gd name="T91" fmla="*/ 754 h 980"/>
                <a:gd name="T92" fmla="*/ 110 w 280"/>
                <a:gd name="T93" fmla="*/ 724 h 980"/>
                <a:gd name="T94" fmla="*/ 86 w 280"/>
                <a:gd name="T95" fmla="*/ 682 h 980"/>
                <a:gd name="T96" fmla="*/ 59 w 280"/>
                <a:gd name="T97" fmla="*/ 627 h 980"/>
                <a:gd name="T98" fmla="*/ 34 w 280"/>
                <a:gd name="T99" fmla="*/ 563 h 980"/>
                <a:gd name="T100" fmla="*/ 15 w 280"/>
                <a:gd name="T101" fmla="*/ 485 h 980"/>
                <a:gd name="T102" fmla="*/ 2 w 280"/>
                <a:gd name="T103" fmla="*/ 397 h 980"/>
                <a:gd name="T104" fmla="*/ 2 w 280"/>
                <a:gd name="T105" fmla="*/ 302 h 980"/>
                <a:gd name="T106" fmla="*/ 17 w 280"/>
                <a:gd name="T107" fmla="*/ 198 h 980"/>
                <a:gd name="T108" fmla="*/ 48 w 280"/>
                <a:gd name="T109" fmla="*/ 86 h 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80" h="980">
                  <a:moveTo>
                    <a:pt x="55" y="69"/>
                  </a:moveTo>
                  <a:lnTo>
                    <a:pt x="93" y="84"/>
                  </a:lnTo>
                  <a:lnTo>
                    <a:pt x="86" y="101"/>
                  </a:lnTo>
                  <a:lnTo>
                    <a:pt x="80" y="118"/>
                  </a:lnTo>
                  <a:lnTo>
                    <a:pt x="74" y="137"/>
                  </a:lnTo>
                  <a:lnTo>
                    <a:pt x="69" y="154"/>
                  </a:lnTo>
                  <a:lnTo>
                    <a:pt x="65" y="171"/>
                  </a:lnTo>
                  <a:lnTo>
                    <a:pt x="61" y="188"/>
                  </a:lnTo>
                  <a:lnTo>
                    <a:pt x="57" y="206"/>
                  </a:lnTo>
                  <a:lnTo>
                    <a:pt x="53" y="223"/>
                  </a:lnTo>
                  <a:lnTo>
                    <a:pt x="50" y="238"/>
                  </a:lnTo>
                  <a:lnTo>
                    <a:pt x="48" y="255"/>
                  </a:lnTo>
                  <a:lnTo>
                    <a:pt x="46" y="270"/>
                  </a:lnTo>
                  <a:lnTo>
                    <a:pt x="44" y="287"/>
                  </a:lnTo>
                  <a:lnTo>
                    <a:pt x="44" y="302"/>
                  </a:lnTo>
                  <a:lnTo>
                    <a:pt x="42" y="318"/>
                  </a:lnTo>
                  <a:lnTo>
                    <a:pt x="42" y="333"/>
                  </a:lnTo>
                  <a:lnTo>
                    <a:pt x="42" y="350"/>
                  </a:lnTo>
                  <a:lnTo>
                    <a:pt x="42" y="363"/>
                  </a:lnTo>
                  <a:lnTo>
                    <a:pt x="42" y="378"/>
                  </a:lnTo>
                  <a:lnTo>
                    <a:pt x="44" y="392"/>
                  </a:lnTo>
                  <a:lnTo>
                    <a:pt x="44" y="407"/>
                  </a:lnTo>
                  <a:lnTo>
                    <a:pt x="46" y="420"/>
                  </a:lnTo>
                  <a:lnTo>
                    <a:pt x="48" y="433"/>
                  </a:lnTo>
                  <a:lnTo>
                    <a:pt x="50" y="447"/>
                  </a:lnTo>
                  <a:lnTo>
                    <a:pt x="51" y="460"/>
                  </a:lnTo>
                  <a:lnTo>
                    <a:pt x="55" y="473"/>
                  </a:lnTo>
                  <a:lnTo>
                    <a:pt x="57" y="485"/>
                  </a:lnTo>
                  <a:lnTo>
                    <a:pt x="59" y="498"/>
                  </a:lnTo>
                  <a:lnTo>
                    <a:pt x="63" y="509"/>
                  </a:lnTo>
                  <a:lnTo>
                    <a:pt x="65" y="521"/>
                  </a:lnTo>
                  <a:lnTo>
                    <a:pt x="69" y="532"/>
                  </a:lnTo>
                  <a:lnTo>
                    <a:pt x="72" y="545"/>
                  </a:lnTo>
                  <a:lnTo>
                    <a:pt x="78" y="557"/>
                  </a:lnTo>
                  <a:lnTo>
                    <a:pt x="80" y="566"/>
                  </a:lnTo>
                  <a:lnTo>
                    <a:pt x="84" y="576"/>
                  </a:lnTo>
                  <a:lnTo>
                    <a:pt x="88" y="587"/>
                  </a:lnTo>
                  <a:lnTo>
                    <a:pt x="91" y="597"/>
                  </a:lnTo>
                  <a:lnTo>
                    <a:pt x="95" y="606"/>
                  </a:lnTo>
                  <a:lnTo>
                    <a:pt x="99" y="616"/>
                  </a:lnTo>
                  <a:lnTo>
                    <a:pt x="103" y="625"/>
                  </a:lnTo>
                  <a:lnTo>
                    <a:pt x="108" y="635"/>
                  </a:lnTo>
                  <a:lnTo>
                    <a:pt x="112" y="642"/>
                  </a:lnTo>
                  <a:lnTo>
                    <a:pt x="116" y="650"/>
                  </a:lnTo>
                  <a:lnTo>
                    <a:pt x="120" y="658"/>
                  </a:lnTo>
                  <a:lnTo>
                    <a:pt x="124" y="665"/>
                  </a:lnTo>
                  <a:lnTo>
                    <a:pt x="127" y="673"/>
                  </a:lnTo>
                  <a:lnTo>
                    <a:pt x="131" y="678"/>
                  </a:lnTo>
                  <a:lnTo>
                    <a:pt x="135" y="684"/>
                  </a:lnTo>
                  <a:lnTo>
                    <a:pt x="141" y="692"/>
                  </a:lnTo>
                  <a:lnTo>
                    <a:pt x="143" y="697"/>
                  </a:lnTo>
                  <a:lnTo>
                    <a:pt x="146" y="703"/>
                  </a:lnTo>
                  <a:lnTo>
                    <a:pt x="150" y="707"/>
                  </a:lnTo>
                  <a:lnTo>
                    <a:pt x="154" y="713"/>
                  </a:lnTo>
                  <a:lnTo>
                    <a:pt x="156" y="716"/>
                  </a:lnTo>
                  <a:lnTo>
                    <a:pt x="160" y="720"/>
                  </a:lnTo>
                  <a:lnTo>
                    <a:pt x="162" y="724"/>
                  </a:lnTo>
                  <a:lnTo>
                    <a:pt x="165" y="728"/>
                  </a:lnTo>
                  <a:lnTo>
                    <a:pt x="169" y="733"/>
                  </a:lnTo>
                  <a:lnTo>
                    <a:pt x="171" y="737"/>
                  </a:lnTo>
                  <a:lnTo>
                    <a:pt x="175" y="739"/>
                  </a:lnTo>
                  <a:lnTo>
                    <a:pt x="175" y="743"/>
                  </a:lnTo>
                  <a:lnTo>
                    <a:pt x="175" y="749"/>
                  </a:lnTo>
                  <a:lnTo>
                    <a:pt x="175" y="756"/>
                  </a:lnTo>
                  <a:lnTo>
                    <a:pt x="175" y="764"/>
                  </a:lnTo>
                  <a:lnTo>
                    <a:pt x="175" y="771"/>
                  </a:lnTo>
                  <a:lnTo>
                    <a:pt x="167" y="777"/>
                  </a:lnTo>
                  <a:lnTo>
                    <a:pt x="162" y="783"/>
                  </a:lnTo>
                  <a:lnTo>
                    <a:pt x="156" y="787"/>
                  </a:lnTo>
                  <a:lnTo>
                    <a:pt x="152" y="792"/>
                  </a:lnTo>
                  <a:lnTo>
                    <a:pt x="146" y="798"/>
                  </a:lnTo>
                  <a:lnTo>
                    <a:pt x="143" y="804"/>
                  </a:lnTo>
                  <a:lnTo>
                    <a:pt x="139" y="809"/>
                  </a:lnTo>
                  <a:lnTo>
                    <a:pt x="137" y="815"/>
                  </a:lnTo>
                  <a:lnTo>
                    <a:pt x="133" y="821"/>
                  </a:lnTo>
                  <a:lnTo>
                    <a:pt x="129" y="827"/>
                  </a:lnTo>
                  <a:lnTo>
                    <a:pt x="127" y="830"/>
                  </a:lnTo>
                  <a:lnTo>
                    <a:pt x="124" y="836"/>
                  </a:lnTo>
                  <a:lnTo>
                    <a:pt x="122" y="842"/>
                  </a:lnTo>
                  <a:lnTo>
                    <a:pt x="120" y="847"/>
                  </a:lnTo>
                  <a:lnTo>
                    <a:pt x="120" y="851"/>
                  </a:lnTo>
                  <a:lnTo>
                    <a:pt x="118" y="859"/>
                  </a:lnTo>
                  <a:lnTo>
                    <a:pt x="116" y="863"/>
                  </a:lnTo>
                  <a:lnTo>
                    <a:pt x="116" y="868"/>
                  </a:lnTo>
                  <a:lnTo>
                    <a:pt x="114" y="872"/>
                  </a:lnTo>
                  <a:lnTo>
                    <a:pt x="114" y="878"/>
                  </a:lnTo>
                  <a:lnTo>
                    <a:pt x="114" y="883"/>
                  </a:lnTo>
                  <a:lnTo>
                    <a:pt x="114" y="887"/>
                  </a:lnTo>
                  <a:lnTo>
                    <a:pt x="114" y="893"/>
                  </a:lnTo>
                  <a:lnTo>
                    <a:pt x="114" y="897"/>
                  </a:lnTo>
                  <a:lnTo>
                    <a:pt x="114" y="904"/>
                  </a:lnTo>
                  <a:lnTo>
                    <a:pt x="114" y="914"/>
                  </a:lnTo>
                  <a:lnTo>
                    <a:pt x="116" y="920"/>
                  </a:lnTo>
                  <a:lnTo>
                    <a:pt x="116" y="927"/>
                  </a:lnTo>
                  <a:lnTo>
                    <a:pt x="120" y="923"/>
                  </a:lnTo>
                  <a:lnTo>
                    <a:pt x="126" y="921"/>
                  </a:lnTo>
                  <a:lnTo>
                    <a:pt x="129" y="918"/>
                  </a:lnTo>
                  <a:lnTo>
                    <a:pt x="133" y="914"/>
                  </a:lnTo>
                  <a:lnTo>
                    <a:pt x="141" y="906"/>
                  </a:lnTo>
                  <a:lnTo>
                    <a:pt x="150" y="899"/>
                  </a:lnTo>
                  <a:lnTo>
                    <a:pt x="152" y="893"/>
                  </a:lnTo>
                  <a:lnTo>
                    <a:pt x="154" y="889"/>
                  </a:lnTo>
                  <a:lnTo>
                    <a:pt x="158" y="883"/>
                  </a:lnTo>
                  <a:lnTo>
                    <a:pt x="162" y="880"/>
                  </a:lnTo>
                  <a:lnTo>
                    <a:pt x="164" y="876"/>
                  </a:lnTo>
                  <a:lnTo>
                    <a:pt x="165" y="870"/>
                  </a:lnTo>
                  <a:lnTo>
                    <a:pt x="167" y="864"/>
                  </a:lnTo>
                  <a:lnTo>
                    <a:pt x="171" y="861"/>
                  </a:lnTo>
                  <a:lnTo>
                    <a:pt x="171" y="855"/>
                  </a:lnTo>
                  <a:lnTo>
                    <a:pt x="173" y="849"/>
                  </a:lnTo>
                  <a:lnTo>
                    <a:pt x="175" y="844"/>
                  </a:lnTo>
                  <a:lnTo>
                    <a:pt x="177" y="838"/>
                  </a:lnTo>
                  <a:lnTo>
                    <a:pt x="177" y="832"/>
                  </a:lnTo>
                  <a:lnTo>
                    <a:pt x="179" y="828"/>
                  </a:lnTo>
                  <a:lnTo>
                    <a:pt x="179" y="823"/>
                  </a:lnTo>
                  <a:lnTo>
                    <a:pt x="181" y="817"/>
                  </a:lnTo>
                  <a:lnTo>
                    <a:pt x="181" y="811"/>
                  </a:lnTo>
                  <a:lnTo>
                    <a:pt x="181" y="808"/>
                  </a:lnTo>
                  <a:lnTo>
                    <a:pt x="183" y="802"/>
                  </a:lnTo>
                  <a:lnTo>
                    <a:pt x="183" y="796"/>
                  </a:lnTo>
                  <a:lnTo>
                    <a:pt x="183" y="790"/>
                  </a:lnTo>
                  <a:lnTo>
                    <a:pt x="183" y="787"/>
                  </a:lnTo>
                  <a:lnTo>
                    <a:pt x="183" y="783"/>
                  </a:lnTo>
                  <a:lnTo>
                    <a:pt x="184" y="777"/>
                  </a:lnTo>
                  <a:lnTo>
                    <a:pt x="192" y="756"/>
                  </a:lnTo>
                  <a:lnTo>
                    <a:pt x="198" y="733"/>
                  </a:lnTo>
                  <a:lnTo>
                    <a:pt x="204" y="713"/>
                  </a:lnTo>
                  <a:lnTo>
                    <a:pt x="209" y="694"/>
                  </a:lnTo>
                  <a:lnTo>
                    <a:pt x="215" y="673"/>
                  </a:lnTo>
                  <a:lnTo>
                    <a:pt x="219" y="652"/>
                  </a:lnTo>
                  <a:lnTo>
                    <a:pt x="223" y="631"/>
                  </a:lnTo>
                  <a:lnTo>
                    <a:pt x="226" y="612"/>
                  </a:lnTo>
                  <a:lnTo>
                    <a:pt x="230" y="593"/>
                  </a:lnTo>
                  <a:lnTo>
                    <a:pt x="232" y="574"/>
                  </a:lnTo>
                  <a:lnTo>
                    <a:pt x="234" y="555"/>
                  </a:lnTo>
                  <a:lnTo>
                    <a:pt x="236" y="536"/>
                  </a:lnTo>
                  <a:lnTo>
                    <a:pt x="236" y="519"/>
                  </a:lnTo>
                  <a:lnTo>
                    <a:pt x="238" y="500"/>
                  </a:lnTo>
                  <a:lnTo>
                    <a:pt x="238" y="483"/>
                  </a:lnTo>
                  <a:lnTo>
                    <a:pt x="238" y="468"/>
                  </a:lnTo>
                  <a:lnTo>
                    <a:pt x="236" y="449"/>
                  </a:lnTo>
                  <a:lnTo>
                    <a:pt x="234" y="433"/>
                  </a:lnTo>
                  <a:lnTo>
                    <a:pt x="234" y="416"/>
                  </a:lnTo>
                  <a:lnTo>
                    <a:pt x="232" y="401"/>
                  </a:lnTo>
                  <a:lnTo>
                    <a:pt x="230" y="384"/>
                  </a:lnTo>
                  <a:lnTo>
                    <a:pt x="226" y="369"/>
                  </a:lnTo>
                  <a:lnTo>
                    <a:pt x="224" y="354"/>
                  </a:lnTo>
                  <a:lnTo>
                    <a:pt x="223" y="338"/>
                  </a:lnTo>
                  <a:lnTo>
                    <a:pt x="219" y="323"/>
                  </a:lnTo>
                  <a:lnTo>
                    <a:pt x="215" y="310"/>
                  </a:lnTo>
                  <a:lnTo>
                    <a:pt x="211" y="295"/>
                  </a:lnTo>
                  <a:lnTo>
                    <a:pt x="209" y="281"/>
                  </a:lnTo>
                  <a:lnTo>
                    <a:pt x="204" y="268"/>
                  </a:lnTo>
                  <a:lnTo>
                    <a:pt x="200" y="257"/>
                  </a:lnTo>
                  <a:lnTo>
                    <a:pt x="196" y="244"/>
                  </a:lnTo>
                  <a:lnTo>
                    <a:pt x="192" y="232"/>
                  </a:lnTo>
                  <a:lnTo>
                    <a:pt x="186" y="219"/>
                  </a:lnTo>
                  <a:lnTo>
                    <a:pt x="183" y="207"/>
                  </a:lnTo>
                  <a:lnTo>
                    <a:pt x="177" y="196"/>
                  </a:lnTo>
                  <a:lnTo>
                    <a:pt x="171" y="185"/>
                  </a:lnTo>
                  <a:lnTo>
                    <a:pt x="167" y="175"/>
                  </a:lnTo>
                  <a:lnTo>
                    <a:pt x="162" y="164"/>
                  </a:lnTo>
                  <a:lnTo>
                    <a:pt x="158" y="154"/>
                  </a:lnTo>
                  <a:lnTo>
                    <a:pt x="152" y="147"/>
                  </a:lnTo>
                  <a:lnTo>
                    <a:pt x="146" y="137"/>
                  </a:lnTo>
                  <a:lnTo>
                    <a:pt x="141" y="128"/>
                  </a:lnTo>
                  <a:lnTo>
                    <a:pt x="137" y="118"/>
                  </a:lnTo>
                  <a:lnTo>
                    <a:pt x="131" y="111"/>
                  </a:lnTo>
                  <a:lnTo>
                    <a:pt x="127" y="103"/>
                  </a:lnTo>
                  <a:lnTo>
                    <a:pt x="122" y="95"/>
                  </a:lnTo>
                  <a:lnTo>
                    <a:pt x="118" y="90"/>
                  </a:lnTo>
                  <a:lnTo>
                    <a:pt x="114" y="82"/>
                  </a:lnTo>
                  <a:lnTo>
                    <a:pt x="108" y="76"/>
                  </a:lnTo>
                  <a:lnTo>
                    <a:pt x="105" y="71"/>
                  </a:lnTo>
                  <a:lnTo>
                    <a:pt x="99" y="65"/>
                  </a:lnTo>
                  <a:lnTo>
                    <a:pt x="97" y="59"/>
                  </a:lnTo>
                  <a:lnTo>
                    <a:pt x="91" y="56"/>
                  </a:lnTo>
                  <a:lnTo>
                    <a:pt x="89" y="50"/>
                  </a:lnTo>
                  <a:lnTo>
                    <a:pt x="86" y="46"/>
                  </a:lnTo>
                  <a:lnTo>
                    <a:pt x="84" y="44"/>
                  </a:lnTo>
                  <a:lnTo>
                    <a:pt x="78" y="37"/>
                  </a:lnTo>
                  <a:lnTo>
                    <a:pt x="74" y="33"/>
                  </a:lnTo>
                  <a:lnTo>
                    <a:pt x="72" y="31"/>
                  </a:lnTo>
                  <a:lnTo>
                    <a:pt x="101" y="0"/>
                  </a:lnTo>
                  <a:lnTo>
                    <a:pt x="101" y="0"/>
                  </a:lnTo>
                  <a:lnTo>
                    <a:pt x="105" y="4"/>
                  </a:lnTo>
                  <a:lnTo>
                    <a:pt x="108" y="8"/>
                  </a:lnTo>
                  <a:lnTo>
                    <a:pt x="114" y="16"/>
                  </a:lnTo>
                  <a:lnTo>
                    <a:pt x="116" y="18"/>
                  </a:lnTo>
                  <a:lnTo>
                    <a:pt x="120" y="21"/>
                  </a:lnTo>
                  <a:lnTo>
                    <a:pt x="124" y="27"/>
                  </a:lnTo>
                  <a:lnTo>
                    <a:pt x="127" y="33"/>
                  </a:lnTo>
                  <a:lnTo>
                    <a:pt x="131" y="37"/>
                  </a:lnTo>
                  <a:lnTo>
                    <a:pt x="137" y="42"/>
                  </a:lnTo>
                  <a:lnTo>
                    <a:pt x="141" y="50"/>
                  </a:lnTo>
                  <a:lnTo>
                    <a:pt x="146" y="57"/>
                  </a:lnTo>
                  <a:lnTo>
                    <a:pt x="150" y="63"/>
                  </a:lnTo>
                  <a:lnTo>
                    <a:pt x="156" y="71"/>
                  </a:lnTo>
                  <a:lnTo>
                    <a:pt x="160" y="78"/>
                  </a:lnTo>
                  <a:lnTo>
                    <a:pt x="165" y="86"/>
                  </a:lnTo>
                  <a:lnTo>
                    <a:pt x="171" y="95"/>
                  </a:lnTo>
                  <a:lnTo>
                    <a:pt x="177" y="105"/>
                  </a:lnTo>
                  <a:lnTo>
                    <a:pt x="181" y="112"/>
                  </a:lnTo>
                  <a:lnTo>
                    <a:pt x="188" y="124"/>
                  </a:lnTo>
                  <a:lnTo>
                    <a:pt x="192" y="133"/>
                  </a:lnTo>
                  <a:lnTo>
                    <a:pt x="198" y="143"/>
                  </a:lnTo>
                  <a:lnTo>
                    <a:pt x="202" y="154"/>
                  </a:lnTo>
                  <a:lnTo>
                    <a:pt x="209" y="166"/>
                  </a:lnTo>
                  <a:lnTo>
                    <a:pt x="213" y="177"/>
                  </a:lnTo>
                  <a:lnTo>
                    <a:pt x="219" y="188"/>
                  </a:lnTo>
                  <a:lnTo>
                    <a:pt x="224" y="202"/>
                  </a:lnTo>
                  <a:lnTo>
                    <a:pt x="230" y="215"/>
                  </a:lnTo>
                  <a:lnTo>
                    <a:pt x="234" y="226"/>
                  </a:lnTo>
                  <a:lnTo>
                    <a:pt x="238" y="240"/>
                  </a:lnTo>
                  <a:lnTo>
                    <a:pt x="243" y="255"/>
                  </a:lnTo>
                  <a:lnTo>
                    <a:pt x="247" y="268"/>
                  </a:lnTo>
                  <a:lnTo>
                    <a:pt x="251" y="281"/>
                  </a:lnTo>
                  <a:lnTo>
                    <a:pt x="255" y="297"/>
                  </a:lnTo>
                  <a:lnTo>
                    <a:pt x="259" y="312"/>
                  </a:lnTo>
                  <a:lnTo>
                    <a:pt x="262" y="329"/>
                  </a:lnTo>
                  <a:lnTo>
                    <a:pt x="264" y="342"/>
                  </a:lnTo>
                  <a:lnTo>
                    <a:pt x="268" y="359"/>
                  </a:lnTo>
                  <a:lnTo>
                    <a:pt x="270" y="375"/>
                  </a:lnTo>
                  <a:lnTo>
                    <a:pt x="272" y="392"/>
                  </a:lnTo>
                  <a:lnTo>
                    <a:pt x="274" y="409"/>
                  </a:lnTo>
                  <a:lnTo>
                    <a:pt x="278" y="426"/>
                  </a:lnTo>
                  <a:lnTo>
                    <a:pt x="278" y="443"/>
                  </a:lnTo>
                  <a:lnTo>
                    <a:pt x="280" y="462"/>
                  </a:lnTo>
                  <a:lnTo>
                    <a:pt x="280" y="481"/>
                  </a:lnTo>
                  <a:lnTo>
                    <a:pt x="280" y="498"/>
                  </a:lnTo>
                  <a:lnTo>
                    <a:pt x="278" y="517"/>
                  </a:lnTo>
                  <a:lnTo>
                    <a:pt x="278" y="536"/>
                  </a:lnTo>
                  <a:lnTo>
                    <a:pt x="276" y="555"/>
                  </a:lnTo>
                  <a:lnTo>
                    <a:pt x="274" y="574"/>
                  </a:lnTo>
                  <a:lnTo>
                    <a:pt x="272" y="595"/>
                  </a:lnTo>
                  <a:lnTo>
                    <a:pt x="268" y="616"/>
                  </a:lnTo>
                  <a:lnTo>
                    <a:pt x="264" y="635"/>
                  </a:lnTo>
                  <a:lnTo>
                    <a:pt x="261" y="656"/>
                  </a:lnTo>
                  <a:lnTo>
                    <a:pt x="255" y="676"/>
                  </a:lnTo>
                  <a:lnTo>
                    <a:pt x="251" y="699"/>
                  </a:lnTo>
                  <a:lnTo>
                    <a:pt x="245" y="720"/>
                  </a:lnTo>
                  <a:lnTo>
                    <a:pt x="240" y="743"/>
                  </a:lnTo>
                  <a:lnTo>
                    <a:pt x="232" y="766"/>
                  </a:lnTo>
                  <a:lnTo>
                    <a:pt x="224" y="789"/>
                  </a:lnTo>
                  <a:lnTo>
                    <a:pt x="224" y="790"/>
                  </a:lnTo>
                  <a:lnTo>
                    <a:pt x="224" y="794"/>
                  </a:lnTo>
                  <a:lnTo>
                    <a:pt x="223" y="798"/>
                  </a:lnTo>
                  <a:lnTo>
                    <a:pt x="223" y="802"/>
                  </a:lnTo>
                  <a:lnTo>
                    <a:pt x="223" y="808"/>
                  </a:lnTo>
                  <a:lnTo>
                    <a:pt x="223" y="811"/>
                  </a:lnTo>
                  <a:lnTo>
                    <a:pt x="221" y="817"/>
                  </a:lnTo>
                  <a:lnTo>
                    <a:pt x="221" y="823"/>
                  </a:lnTo>
                  <a:lnTo>
                    <a:pt x="219" y="828"/>
                  </a:lnTo>
                  <a:lnTo>
                    <a:pt x="217" y="836"/>
                  </a:lnTo>
                  <a:lnTo>
                    <a:pt x="217" y="844"/>
                  </a:lnTo>
                  <a:lnTo>
                    <a:pt x="215" y="851"/>
                  </a:lnTo>
                  <a:lnTo>
                    <a:pt x="213" y="857"/>
                  </a:lnTo>
                  <a:lnTo>
                    <a:pt x="209" y="864"/>
                  </a:lnTo>
                  <a:lnTo>
                    <a:pt x="207" y="872"/>
                  </a:lnTo>
                  <a:lnTo>
                    <a:pt x="205" y="882"/>
                  </a:lnTo>
                  <a:lnTo>
                    <a:pt x="202" y="889"/>
                  </a:lnTo>
                  <a:lnTo>
                    <a:pt x="200" y="897"/>
                  </a:lnTo>
                  <a:lnTo>
                    <a:pt x="196" y="902"/>
                  </a:lnTo>
                  <a:lnTo>
                    <a:pt x="192" y="910"/>
                  </a:lnTo>
                  <a:lnTo>
                    <a:pt x="186" y="918"/>
                  </a:lnTo>
                  <a:lnTo>
                    <a:pt x="181" y="925"/>
                  </a:lnTo>
                  <a:lnTo>
                    <a:pt x="175" y="931"/>
                  </a:lnTo>
                  <a:lnTo>
                    <a:pt x="171" y="939"/>
                  </a:lnTo>
                  <a:lnTo>
                    <a:pt x="164" y="944"/>
                  </a:lnTo>
                  <a:lnTo>
                    <a:pt x="158" y="950"/>
                  </a:lnTo>
                  <a:lnTo>
                    <a:pt x="150" y="956"/>
                  </a:lnTo>
                  <a:lnTo>
                    <a:pt x="143" y="961"/>
                  </a:lnTo>
                  <a:lnTo>
                    <a:pt x="133" y="965"/>
                  </a:lnTo>
                  <a:lnTo>
                    <a:pt x="126" y="969"/>
                  </a:lnTo>
                  <a:lnTo>
                    <a:pt x="122" y="971"/>
                  </a:lnTo>
                  <a:lnTo>
                    <a:pt x="116" y="973"/>
                  </a:lnTo>
                  <a:lnTo>
                    <a:pt x="112" y="973"/>
                  </a:lnTo>
                  <a:lnTo>
                    <a:pt x="107" y="977"/>
                  </a:lnTo>
                  <a:lnTo>
                    <a:pt x="89" y="980"/>
                  </a:lnTo>
                  <a:lnTo>
                    <a:pt x="84" y="963"/>
                  </a:lnTo>
                  <a:lnTo>
                    <a:pt x="82" y="961"/>
                  </a:lnTo>
                  <a:lnTo>
                    <a:pt x="82" y="956"/>
                  </a:lnTo>
                  <a:lnTo>
                    <a:pt x="80" y="954"/>
                  </a:lnTo>
                  <a:lnTo>
                    <a:pt x="78" y="950"/>
                  </a:lnTo>
                  <a:lnTo>
                    <a:pt x="78" y="946"/>
                  </a:lnTo>
                  <a:lnTo>
                    <a:pt x="78" y="942"/>
                  </a:lnTo>
                  <a:lnTo>
                    <a:pt x="76" y="937"/>
                  </a:lnTo>
                  <a:lnTo>
                    <a:pt x="74" y="931"/>
                  </a:lnTo>
                  <a:lnTo>
                    <a:pt x="72" y="925"/>
                  </a:lnTo>
                  <a:lnTo>
                    <a:pt x="72" y="920"/>
                  </a:lnTo>
                  <a:lnTo>
                    <a:pt x="72" y="914"/>
                  </a:lnTo>
                  <a:lnTo>
                    <a:pt x="72" y="906"/>
                  </a:lnTo>
                  <a:lnTo>
                    <a:pt x="72" y="901"/>
                  </a:lnTo>
                  <a:lnTo>
                    <a:pt x="72" y="893"/>
                  </a:lnTo>
                  <a:lnTo>
                    <a:pt x="72" y="883"/>
                  </a:lnTo>
                  <a:lnTo>
                    <a:pt x="72" y="876"/>
                  </a:lnTo>
                  <a:lnTo>
                    <a:pt x="72" y="868"/>
                  </a:lnTo>
                  <a:lnTo>
                    <a:pt x="74" y="861"/>
                  </a:lnTo>
                  <a:lnTo>
                    <a:pt x="74" y="855"/>
                  </a:lnTo>
                  <a:lnTo>
                    <a:pt x="76" y="851"/>
                  </a:lnTo>
                  <a:lnTo>
                    <a:pt x="76" y="846"/>
                  </a:lnTo>
                  <a:lnTo>
                    <a:pt x="78" y="842"/>
                  </a:lnTo>
                  <a:lnTo>
                    <a:pt x="78" y="838"/>
                  </a:lnTo>
                  <a:lnTo>
                    <a:pt x="80" y="834"/>
                  </a:lnTo>
                  <a:lnTo>
                    <a:pt x="82" y="828"/>
                  </a:lnTo>
                  <a:lnTo>
                    <a:pt x="84" y="827"/>
                  </a:lnTo>
                  <a:lnTo>
                    <a:pt x="86" y="821"/>
                  </a:lnTo>
                  <a:lnTo>
                    <a:pt x="88" y="817"/>
                  </a:lnTo>
                  <a:lnTo>
                    <a:pt x="89" y="811"/>
                  </a:lnTo>
                  <a:lnTo>
                    <a:pt x="91" y="808"/>
                  </a:lnTo>
                  <a:lnTo>
                    <a:pt x="93" y="804"/>
                  </a:lnTo>
                  <a:lnTo>
                    <a:pt x="95" y="798"/>
                  </a:lnTo>
                  <a:lnTo>
                    <a:pt x="99" y="794"/>
                  </a:lnTo>
                  <a:lnTo>
                    <a:pt x="103" y="790"/>
                  </a:lnTo>
                  <a:lnTo>
                    <a:pt x="105" y="785"/>
                  </a:lnTo>
                  <a:lnTo>
                    <a:pt x="107" y="781"/>
                  </a:lnTo>
                  <a:lnTo>
                    <a:pt x="110" y="775"/>
                  </a:lnTo>
                  <a:lnTo>
                    <a:pt x="116" y="771"/>
                  </a:lnTo>
                  <a:lnTo>
                    <a:pt x="118" y="766"/>
                  </a:lnTo>
                  <a:lnTo>
                    <a:pt x="122" y="762"/>
                  </a:lnTo>
                  <a:lnTo>
                    <a:pt x="127" y="758"/>
                  </a:lnTo>
                  <a:lnTo>
                    <a:pt x="131" y="754"/>
                  </a:lnTo>
                  <a:lnTo>
                    <a:pt x="127" y="751"/>
                  </a:lnTo>
                  <a:lnTo>
                    <a:pt x="126" y="747"/>
                  </a:lnTo>
                  <a:lnTo>
                    <a:pt x="124" y="743"/>
                  </a:lnTo>
                  <a:lnTo>
                    <a:pt x="120" y="739"/>
                  </a:lnTo>
                  <a:lnTo>
                    <a:pt x="116" y="733"/>
                  </a:lnTo>
                  <a:lnTo>
                    <a:pt x="114" y="730"/>
                  </a:lnTo>
                  <a:lnTo>
                    <a:pt x="110" y="724"/>
                  </a:lnTo>
                  <a:lnTo>
                    <a:pt x="108" y="718"/>
                  </a:lnTo>
                  <a:lnTo>
                    <a:pt x="105" y="713"/>
                  </a:lnTo>
                  <a:lnTo>
                    <a:pt x="101" y="707"/>
                  </a:lnTo>
                  <a:lnTo>
                    <a:pt x="97" y="701"/>
                  </a:lnTo>
                  <a:lnTo>
                    <a:pt x="93" y="695"/>
                  </a:lnTo>
                  <a:lnTo>
                    <a:pt x="89" y="690"/>
                  </a:lnTo>
                  <a:lnTo>
                    <a:pt x="86" y="682"/>
                  </a:lnTo>
                  <a:lnTo>
                    <a:pt x="82" y="675"/>
                  </a:lnTo>
                  <a:lnTo>
                    <a:pt x="80" y="669"/>
                  </a:lnTo>
                  <a:lnTo>
                    <a:pt x="74" y="659"/>
                  </a:lnTo>
                  <a:lnTo>
                    <a:pt x="70" y="652"/>
                  </a:lnTo>
                  <a:lnTo>
                    <a:pt x="67" y="644"/>
                  </a:lnTo>
                  <a:lnTo>
                    <a:pt x="65" y="637"/>
                  </a:lnTo>
                  <a:lnTo>
                    <a:pt x="59" y="627"/>
                  </a:lnTo>
                  <a:lnTo>
                    <a:pt x="57" y="620"/>
                  </a:lnTo>
                  <a:lnTo>
                    <a:pt x="51" y="610"/>
                  </a:lnTo>
                  <a:lnTo>
                    <a:pt x="50" y="601"/>
                  </a:lnTo>
                  <a:lnTo>
                    <a:pt x="46" y="591"/>
                  </a:lnTo>
                  <a:lnTo>
                    <a:pt x="42" y="582"/>
                  </a:lnTo>
                  <a:lnTo>
                    <a:pt x="38" y="572"/>
                  </a:lnTo>
                  <a:lnTo>
                    <a:pt x="34" y="563"/>
                  </a:lnTo>
                  <a:lnTo>
                    <a:pt x="31" y="551"/>
                  </a:lnTo>
                  <a:lnTo>
                    <a:pt x="29" y="542"/>
                  </a:lnTo>
                  <a:lnTo>
                    <a:pt x="27" y="530"/>
                  </a:lnTo>
                  <a:lnTo>
                    <a:pt x="23" y="519"/>
                  </a:lnTo>
                  <a:lnTo>
                    <a:pt x="21" y="507"/>
                  </a:lnTo>
                  <a:lnTo>
                    <a:pt x="17" y="496"/>
                  </a:lnTo>
                  <a:lnTo>
                    <a:pt x="15" y="485"/>
                  </a:lnTo>
                  <a:lnTo>
                    <a:pt x="13" y="473"/>
                  </a:lnTo>
                  <a:lnTo>
                    <a:pt x="10" y="460"/>
                  </a:lnTo>
                  <a:lnTo>
                    <a:pt x="8" y="449"/>
                  </a:lnTo>
                  <a:lnTo>
                    <a:pt x="6" y="437"/>
                  </a:lnTo>
                  <a:lnTo>
                    <a:pt x="6" y="424"/>
                  </a:lnTo>
                  <a:lnTo>
                    <a:pt x="4" y="411"/>
                  </a:lnTo>
                  <a:lnTo>
                    <a:pt x="2" y="397"/>
                  </a:lnTo>
                  <a:lnTo>
                    <a:pt x="0" y="384"/>
                  </a:lnTo>
                  <a:lnTo>
                    <a:pt x="0" y="371"/>
                  </a:lnTo>
                  <a:lnTo>
                    <a:pt x="0" y="357"/>
                  </a:lnTo>
                  <a:lnTo>
                    <a:pt x="0" y="344"/>
                  </a:lnTo>
                  <a:lnTo>
                    <a:pt x="0" y="329"/>
                  </a:lnTo>
                  <a:lnTo>
                    <a:pt x="2" y="316"/>
                  </a:lnTo>
                  <a:lnTo>
                    <a:pt x="2" y="302"/>
                  </a:lnTo>
                  <a:lnTo>
                    <a:pt x="4" y="287"/>
                  </a:lnTo>
                  <a:lnTo>
                    <a:pt x="4" y="272"/>
                  </a:lnTo>
                  <a:lnTo>
                    <a:pt x="6" y="257"/>
                  </a:lnTo>
                  <a:lnTo>
                    <a:pt x="8" y="242"/>
                  </a:lnTo>
                  <a:lnTo>
                    <a:pt x="10" y="226"/>
                  </a:lnTo>
                  <a:lnTo>
                    <a:pt x="13" y="211"/>
                  </a:lnTo>
                  <a:lnTo>
                    <a:pt x="17" y="198"/>
                  </a:lnTo>
                  <a:lnTo>
                    <a:pt x="19" y="181"/>
                  </a:lnTo>
                  <a:lnTo>
                    <a:pt x="23" y="166"/>
                  </a:lnTo>
                  <a:lnTo>
                    <a:pt x="27" y="150"/>
                  </a:lnTo>
                  <a:lnTo>
                    <a:pt x="32" y="133"/>
                  </a:lnTo>
                  <a:lnTo>
                    <a:pt x="36" y="118"/>
                  </a:lnTo>
                  <a:lnTo>
                    <a:pt x="42" y="101"/>
                  </a:lnTo>
                  <a:lnTo>
                    <a:pt x="48" y="86"/>
                  </a:lnTo>
                  <a:lnTo>
                    <a:pt x="55" y="69"/>
                  </a:lnTo>
                  <a:lnTo>
                    <a:pt x="55" y="69"/>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7"/>
            <p:cNvSpPr>
              <a:spLocks/>
            </p:cNvSpPr>
            <p:nvPr/>
          </p:nvSpPr>
          <p:spPr bwMode="auto">
            <a:xfrm>
              <a:off x="1916" y="1006"/>
              <a:ext cx="44" cy="101"/>
            </a:xfrm>
            <a:custGeom>
              <a:avLst/>
              <a:gdLst>
                <a:gd name="T0" fmla="*/ 65 w 89"/>
                <a:gd name="T1" fmla="*/ 0 h 204"/>
                <a:gd name="T2" fmla="*/ 88 w 89"/>
                <a:gd name="T3" fmla="*/ 35 h 204"/>
                <a:gd name="T4" fmla="*/ 84 w 89"/>
                <a:gd name="T5" fmla="*/ 37 h 204"/>
                <a:gd name="T6" fmla="*/ 80 w 89"/>
                <a:gd name="T7" fmla="*/ 40 h 204"/>
                <a:gd name="T8" fmla="*/ 76 w 89"/>
                <a:gd name="T9" fmla="*/ 44 h 204"/>
                <a:gd name="T10" fmla="*/ 74 w 89"/>
                <a:gd name="T11" fmla="*/ 48 h 204"/>
                <a:gd name="T12" fmla="*/ 70 w 89"/>
                <a:gd name="T13" fmla="*/ 52 h 204"/>
                <a:gd name="T14" fmla="*/ 67 w 89"/>
                <a:gd name="T15" fmla="*/ 57 h 204"/>
                <a:gd name="T16" fmla="*/ 63 w 89"/>
                <a:gd name="T17" fmla="*/ 63 h 204"/>
                <a:gd name="T18" fmla="*/ 59 w 89"/>
                <a:gd name="T19" fmla="*/ 69 h 204"/>
                <a:gd name="T20" fmla="*/ 57 w 89"/>
                <a:gd name="T21" fmla="*/ 73 h 204"/>
                <a:gd name="T22" fmla="*/ 55 w 89"/>
                <a:gd name="T23" fmla="*/ 76 h 204"/>
                <a:gd name="T24" fmla="*/ 53 w 89"/>
                <a:gd name="T25" fmla="*/ 82 h 204"/>
                <a:gd name="T26" fmla="*/ 53 w 89"/>
                <a:gd name="T27" fmla="*/ 86 h 204"/>
                <a:gd name="T28" fmla="*/ 51 w 89"/>
                <a:gd name="T29" fmla="*/ 90 h 204"/>
                <a:gd name="T30" fmla="*/ 50 w 89"/>
                <a:gd name="T31" fmla="*/ 94 h 204"/>
                <a:gd name="T32" fmla="*/ 50 w 89"/>
                <a:gd name="T33" fmla="*/ 99 h 204"/>
                <a:gd name="T34" fmla="*/ 48 w 89"/>
                <a:gd name="T35" fmla="*/ 103 h 204"/>
                <a:gd name="T36" fmla="*/ 46 w 89"/>
                <a:gd name="T37" fmla="*/ 109 h 204"/>
                <a:gd name="T38" fmla="*/ 46 w 89"/>
                <a:gd name="T39" fmla="*/ 114 h 204"/>
                <a:gd name="T40" fmla="*/ 44 w 89"/>
                <a:gd name="T41" fmla="*/ 120 h 204"/>
                <a:gd name="T42" fmla="*/ 44 w 89"/>
                <a:gd name="T43" fmla="*/ 126 h 204"/>
                <a:gd name="T44" fmla="*/ 67 w 89"/>
                <a:gd name="T45" fmla="*/ 111 h 204"/>
                <a:gd name="T46" fmla="*/ 89 w 89"/>
                <a:gd name="T47" fmla="*/ 147 h 204"/>
                <a:gd name="T48" fmla="*/ 32 w 89"/>
                <a:gd name="T49" fmla="*/ 183 h 204"/>
                <a:gd name="T50" fmla="*/ 2 w 89"/>
                <a:gd name="T51" fmla="*/ 204 h 204"/>
                <a:gd name="T52" fmla="*/ 0 w 89"/>
                <a:gd name="T53" fmla="*/ 166 h 204"/>
                <a:gd name="T54" fmla="*/ 0 w 89"/>
                <a:gd name="T55" fmla="*/ 162 h 204"/>
                <a:gd name="T56" fmla="*/ 0 w 89"/>
                <a:gd name="T57" fmla="*/ 156 h 204"/>
                <a:gd name="T58" fmla="*/ 0 w 89"/>
                <a:gd name="T59" fmla="*/ 151 h 204"/>
                <a:gd name="T60" fmla="*/ 0 w 89"/>
                <a:gd name="T61" fmla="*/ 147 h 204"/>
                <a:gd name="T62" fmla="*/ 0 w 89"/>
                <a:gd name="T63" fmla="*/ 141 h 204"/>
                <a:gd name="T64" fmla="*/ 0 w 89"/>
                <a:gd name="T65" fmla="*/ 137 h 204"/>
                <a:gd name="T66" fmla="*/ 0 w 89"/>
                <a:gd name="T67" fmla="*/ 133 h 204"/>
                <a:gd name="T68" fmla="*/ 2 w 89"/>
                <a:gd name="T69" fmla="*/ 128 h 204"/>
                <a:gd name="T70" fmla="*/ 2 w 89"/>
                <a:gd name="T71" fmla="*/ 124 h 204"/>
                <a:gd name="T72" fmla="*/ 2 w 89"/>
                <a:gd name="T73" fmla="*/ 120 h 204"/>
                <a:gd name="T74" fmla="*/ 2 w 89"/>
                <a:gd name="T75" fmla="*/ 116 h 204"/>
                <a:gd name="T76" fmla="*/ 2 w 89"/>
                <a:gd name="T77" fmla="*/ 111 h 204"/>
                <a:gd name="T78" fmla="*/ 4 w 89"/>
                <a:gd name="T79" fmla="*/ 103 h 204"/>
                <a:gd name="T80" fmla="*/ 8 w 89"/>
                <a:gd name="T81" fmla="*/ 95 h 204"/>
                <a:gd name="T82" fmla="*/ 8 w 89"/>
                <a:gd name="T83" fmla="*/ 88 h 204"/>
                <a:gd name="T84" fmla="*/ 12 w 89"/>
                <a:gd name="T85" fmla="*/ 82 h 204"/>
                <a:gd name="T86" fmla="*/ 13 w 89"/>
                <a:gd name="T87" fmla="*/ 75 h 204"/>
                <a:gd name="T88" fmla="*/ 15 w 89"/>
                <a:gd name="T89" fmla="*/ 69 h 204"/>
                <a:gd name="T90" fmla="*/ 17 w 89"/>
                <a:gd name="T91" fmla="*/ 61 h 204"/>
                <a:gd name="T92" fmla="*/ 21 w 89"/>
                <a:gd name="T93" fmla="*/ 56 h 204"/>
                <a:gd name="T94" fmla="*/ 25 w 89"/>
                <a:gd name="T95" fmla="*/ 50 h 204"/>
                <a:gd name="T96" fmla="*/ 27 w 89"/>
                <a:gd name="T97" fmla="*/ 44 h 204"/>
                <a:gd name="T98" fmla="*/ 29 w 89"/>
                <a:gd name="T99" fmla="*/ 38 h 204"/>
                <a:gd name="T100" fmla="*/ 32 w 89"/>
                <a:gd name="T101" fmla="*/ 35 h 204"/>
                <a:gd name="T102" fmla="*/ 34 w 89"/>
                <a:gd name="T103" fmla="*/ 31 h 204"/>
                <a:gd name="T104" fmla="*/ 38 w 89"/>
                <a:gd name="T105" fmla="*/ 27 h 204"/>
                <a:gd name="T106" fmla="*/ 42 w 89"/>
                <a:gd name="T107" fmla="*/ 18 h 204"/>
                <a:gd name="T108" fmla="*/ 50 w 89"/>
                <a:gd name="T109" fmla="*/ 14 h 204"/>
                <a:gd name="T110" fmla="*/ 53 w 89"/>
                <a:gd name="T111" fmla="*/ 8 h 204"/>
                <a:gd name="T112" fmla="*/ 57 w 89"/>
                <a:gd name="T113" fmla="*/ 4 h 204"/>
                <a:gd name="T114" fmla="*/ 61 w 89"/>
                <a:gd name="T115" fmla="*/ 0 h 204"/>
                <a:gd name="T116" fmla="*/ 65 w 89"/>
                <a:gd name="T117" fmla="*/ 0 h 204"/>
                <a:gd name="T118" fmla="*/ 65 w 89"/>
                <a:gd name="T119" fmla="*/ 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9" h="204">
                  <a:moveTo>
                    <a:pt x="65" y="0"/>
                  </a:moveTo>
                  <a:lnTo>
                    <a:pt x="88" y="35"/>
                  </a:lnTo>
                  <a:lnTo>
                    <a:pt x="84" y="37"/>
                  </a:lnTo>
                  <a:lnTo>
                    <a:pt x="80" y="40"/>
                  </a:lnTo>
                  <a:lnTo>
                    <a:pt x="76" y="44"/>
                  </a:lnTo>
                  <a:lnTo>
                    <a:pt x="74" y="48"/>
                  </a:lnTo>
                  <a:lnTo>
                    <a:pt x="70" y="52"/>
                  </a:lnTo>
                  <a:lnTo>
                    <a:pt x="67" y="57"/>
                  </a:lnTo>
                  <a:lnTo>
                    <a:pt x="63" y="63"/>
                  </a:lnTo>
                  <a:lnTo>
                    <a:pt x="59" y="69"/>
                  </a:lnTo>
                  <a:lnTo>
                    <a:pt x="57" y="73"/>
                  </a:lnTo>
                  <a:lnTo>
                    <a:pt x="55" y="76"/>
                  </a:lnTo>
                  <a:lnTo>
                    <a:pt x="53" y="82"/>
                  </a:lnTo>
                  <a:lnTo>
                    <a:pt x="53" y="86"/>
                  </a:lnTo>
                  <a:lnTo>
                    <a:pt x="51" y="90"/>
                  </a:lnTo>
                  <a:lnTo>
                    <a:pt x="50" y="94"/>
                  </a:lnTo>
                  <a:lnTo>
                    <a:pt x="50" y="99"/>
                  </a:lnTo>
                  <a:lnTo>
                    <a:pt x="48" y="103"/>
                  </a:lnTo>
                  <a:lnTo>
                    <a:pt x="46" y="109"/>
                  </a:lnTo>
                  <a:lnTo>
                    <a:pt x="46" y="114"/>
                  </a:lnTo>
                  <a:lnTo>
                    <a:pt x="44" y="120"/>
                  </a:lnTo>
                  <a:lnTo>
                    <a:pt x="44" y="126"/>
                  </a:lnTo>
                  <a:lnTo>
                    <a:pt x="67" y="111"/>
                  </a:lnTo>
                  <a:lnTo>
                    <a:pt x="89" y="147"/>
                  </a:lnTo>
                  <a:lnTo>
                    <a:pt x="32" y="183"/>
                  </a:lnTo>
                  <a:lnTo>
                    <a:pt x="2" y="204"/>
                  </a:lnTo>
                  <a:lnTo>
                    <a:pt x="0" y="166"/>
                  </a:lnTo>
                  <a:lnTo>
                    <a:pt x="0" y="162"/>
                  </a:lnTo>
                  <a:lnTo>
                    <a:pt x="0" y="156"/>
                  </a:lnTo>
                  <a:lnTo>
                    <a:pt x="0" y="151"/>
                  </a:lnTo>
                  <a:lnTo>
                    <a:pt x="0" y="147"/>
                  </a:lnTo>
                  <a:lnTo>
                    <a:pt x="0" y="141"/>
                  </a:lnTo>
                  <a:lnTo>
                    <a:pt x="0" y="137"/>
                  </a:lnTo>
                  <a:lnTo>
                    <a:pt x="0" y="133"/>
                  </a:lnTo>
                  <a:lnTo>
                    <a:pt x="2" y="128"/>
                  </a:lnTo>
                  <a:lnTo>
                    <a:pt x="2" y="124"/>
                  </a:lnTo>
                  <a:lnTo>
                    <a:pt x="2" y="120"/>
                  </a:lnTo>
                  <a:lnTo>
                    <a:pt x="2" y="116"/>
                  </a:lnTo>
                  <a:lnTo>
                    <a:pt x="2" y="111"/>
                  </a:lnTo>
                  <a:lnTo>
                    <a:pt x="4" y="103"/>
                  </a:lnTo>
                  <a:lnTo>
                    <a:pt x="8" y="95"/>
                  </a:lnTo>
                  <a:lnTo>
                    <a:pt x="8" y="88"/>
                  </a:lnTo>
                  <a:lnTo>
                    <a:pt x="12" y="82"/>
                  </a:lnTo>
                  <a:lnTo>
                    <a:pt x="13" y="75"/>
                  </a:lnTo>
                  <a:lnTo>
                    <a:pt x="15" y="69"/>
                  </a:lnTo>
                  <a:lnTo>
                    <a:pt x="17" y="61"/>
                  </a:lnTo>
                  <a:lnTo>
                    <a:pt x="21" y="56"/>
                  </a:lnTo>
                  <a:lnTo>
                    <a:pt x="25" y="50"/>
                  </a:lnTo>
                  <a:lnTo>
                    <a:pt x="27" y="44"/>
                  </a:lnTo>
                  <a:lnTo>
                    <a:pt x="29" y="38"/>
                  </a:lnTo>
                  <a:lnTo>
                    <a:pt x="32" y="35"/>
                  </a:lnTo>
                  <a:lnTo>
                    <a:pt x="34" y="31"/>
                  </a:lnTo>
                  <a:lnTo>
                    <a:pt x="38" y="27"/>
                  </a:lnTo>
                  <a:lnTo>
                    <a:pt x="42" y="18"/>
                  </a:lnTo>
                  <a:lnTo>
                    <a:pt x="50" y="14"/>
                  </a:lnTo>
                  <a:lnTo>
                    <a:pt x="53" y="8"/>
                  </a:lnTo>
                  <a:lnTo>
                    <a:pt x="57" y="4"/>
                  </a:lnTo>
                  <a:lnTo>
                    <a:pt x="61" y="0"/>
                  </a:lnTo>
                  <a:lnTo>
                    <a:pt x="65" y="0"/>
                  </a:lnTo>
                  <a:lnTo>
                    <a:pt x="65"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8"/>
            <p:cNvSpPr>
              <a:spLocks/>
            </p:cNvSpPr>
            <p:nvPr/>
          </p:nvSpPr>
          <p:spPr bwMode="auto">
            <a:xfrm>
              <a:off x="1926" y="1110"/>
              <a:ext cx="54" cy="80"/>
            </a:xfrm>
            <a:custGeom>
              <a:avLst/>
              <a:gdLst>
                <a:gd name="T0" fmla="*/ 30 w 108"/>
                <a:gd name="T1" fmla="*/ 29 h 160"/>
                <a:gd name="T2" fmla="*/ 34 w 108"/>
                <a:gd name="T3" fmla="*/ 19 h 160"/>
                <a:gd name="T4" fmla="*/ 38 w 108"/>
                <a:gd name="T5" fmla="*/ 12 h 160"/>
                <a:gd name="T6" fmla="*/ 44 w 108"/>
                <a:gd name="T7" fmla="*/ 4 h 160"/>
                <a:gd name="T8" fmla="*/ 86 w 108"/>
                <a:gd name="T9" fmla="*/ 12 h 160"/>
                <a:gd name="T10" fmla="*/ 80 w 108"/>
                <a:gd name="T11" fmla="*/ 23 h 160"/>
                <a:gd name="T12" fmla="*/ 76 w 108"/>
                <a:gd name="T13" fmla="*/ 35 h 160"/>
                <a:gd name="T14" fmla="*/ 68 w 108"/>
                <a:gd name="T15" fmla="*/ 44 h 160"/>
                <a:gd name="T16" fmla="*/ 63 w 108"/>
                <a:gd name="T17" fmla="*/ 55 h 160"/>
                <a:gd name="T18" fmla="*/ 53 w 108"/>
                <a:gd name="T19" fmla="*/ 67 h 160"/>
                <a:gd name="T20" fmla="*/ 48 w 108"/>
                <a:gd name="T21" fmla="*/ 80 h 160"/>
                <a:gd name="T22" fmla="*/ 44 w 108"/>
                <a:gd name="T23" fmla="*/ 93 h 160"/>
                <a:gd name="T24" fmla="*/ 44 w 108"/>
                <a:gd name="T25" fmla="*/ 109 h 160"/>
                <a:gd name="T26" fmla="*/ 49 w 108"/>
                <a:gd name="T27" fmla="*/ 112 h 160"/>
                <a:gd name="T28" fmla="*/ 57 w 108"/>
                <a:gd name="T29" fmla="*/ 101 h 160"/>
                <a:gd name="T30" fmla="*/ 61 w 108"/>
                <a:gd name="T31" fmla="*/ 92 h 160"/>
                <a:gd name="T32" fmla="*/ 65 w 108"/>
                <a:gd name="T33" fmla="*/ 84 h 160"/>
                <a:gd name="T34" fmla="*/ 70 w 108"/>
                <a:gd name="T35" fmla="*/ 69 h 160"/>
                <a:gd name="T36" fmla="*/ 80 w 108"/>
                <a:gd name="T37" fmla="*/ 73 h 160"/>
                <a:gd name="T38" fmla="*/ 89 w 108"/>
                <a:gd name="T39" fmla="*/ 78 h 160"/>
                <a:gd name="T40" fmla="*/ 99 w 108"/>
                <a:gd name="T41" fmla="*/ 82 h 160"/>
                <a:gd name="T42" fmla="*/ 108 w 108"/>
                <a:gd name="T43" fmla="*/ 88 h 160"/>
                <a:gd name="T44" fmla="*/ 103 w 108"/>
                <a:gd name="T45" fmla="*/ 97 h 160"/>
                <a:gd name="T46" fmla="*/ 97 w 108"/>
                <a:gd name="T47" fmla="*/ 105 h 160"/>
                <a:gd name="T48" fmla="*/ 87 w 108"/>
                <a:gd name="T49" fmla="*/ 120 h 160"/>
                <a:gd name="T50" fmla="*/ 78 w 108"/>
                <a:gd name="T51" fmla="*/ 133 h 160"/>
                <a:gd name="T52" fmla="*/ 68 w 108"/>
                <a:gd name="T53" fmla="*/ 145 h 160"/>
                <a:gd name="T54" fmla="*/ 59 w 108"/>
                <a:gd name="T55" fmla="*/ 150 h 160"/>
                <a:gd name="T56" fmla="*/ 49 w 108"/>
                <a:gd name="T57" fmla="*/ 156 h 160"/>
                <a:gd name="T58" fmla="*/ 32 w 108"/>
                <a:gd name="T59" fmla="*/ 160 h 160"/>
                <a:gd name="T60" fmla="*/ 25 w 108"/>
                <a:gd name="T61" fmla="*/ 156 h 160"/>
                <a:gd name="T62" fmla="*/ 17 w 108"/>
                <a:gd name="T63" fmla="*/ 152 h 160"/>
                <a:gd name="T64" fmla="*/ 10 w 108"/>
                <a:gd name="T65" fmla="*/ 143 h 160"/>
                <a:gd name="T66" fmla="*/ 4 w 108"/>
                <a:gd name="T67" fmla="*/ 128 h 160"/>
                <a:gd name="T68" fmla="*/ 2 w 108"/>
                <a:gd name="T69" fmla="*/ 112 h 160"/>
                <a:gd name="T70" fmla="*/ 2 w 108"/>
                <a:gd name="T71" fmla="*/ 97 h 160"/>
                <a:gd name="T72" fmla="*/ 4 w 108"/>
                <a:gd name="T73" fmla="*/ 84 h 160"/>
                <a:gd name="T74" fmla="*/ 8 w 108"/>
                <a:gd name="T75" fmla="*/ 73 h 160"/>
                <a:gd name="T76" fmla="*/ 11 w 108"/>
                <a:gd name="T77" fmla="*/ 61 h 160"/>
                <a:gd name="T78" fmla="*/ 15 w 108"/>
                <a:gd name="T79" fmla="*/ 52 h 160"/>
                <a:gd name="T80" fmla="*/ 21 w 108"/>
                <a:gd name="T81" fmla="*/ 42 h 160"/>
                <a:gd name="T82" fmla="*/ 29 w 108"/>
                <a:gd name="T83" fmla="*/ 33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08" h="160">
                  <a:moveTo>
                    <a:pt x="29" y="33"/>
                  </a:moveTo>
                  <a:lnTo>
                    <a:pt x="30" y="29"/>
                  </a:lnTo>
                  <a:lnTo>
                    <a:pt x="32" y="25"/>
                  </a:lnTo>
                  <a:lnTo>
                    <a:pt x="34" y="19"/>
                  </a:lnTo>
                  <a:lnTo>
                    <a:pt x="36" y="16"/>
                  </a:lnTo>
                  <a:lnTo>
                    <a:pt x="38" y="12"/>
                  </a:lnTo>
                  <a:lnTo>
                    <a:pt x="42" y="8"/>
                  </a:lnTo>
                  <a:lnTo>
                    <a:pt x="44" y="4"/>
                  </a:lnTo>
                  <a:lnTo>
                    <a:pt x="46" y="0"/>
                  </a:lnTo>
                  <a:lnTo>
                    <a:pt x="86" y="12"/>
                  </a:lnTo>
                  <a:lnTo>
                    <a:pt x="82" y="17"/>
                  </a:lnTo>
                  <a:lnTo>
                    <a:pt x="80" y="23"/>
                  </a:lnTo>
                  <a:lnTo>
                    <a:pt x="78" y="29"/>
                  </a:lnTo>
                  <a:lnTo>
                    <a:pt x="76" y="35"/>
                  </a:lnTo>
                  <a:lnTo>
                    <a:pt x="70" y="38"/>
                  </a:lnTo>
                  <a:lnTo>
                    <a:pt x="68" y="44"/>
                  </a:lnTo>
                  <a:lnTo>
                    <a:pt x="65" y="50"/>
                  </a:lnTo>
                  <a:lnTo>
                    <a:pt x="63" y="55"/>
                  </a:lnTo>
                  <a:lnTo>
                    <a:pt x="59" y="61"/>
                  </a:lnTo>
                  <a:lnTo>
                    <a:pt x="53" y="67"/>
                  </a:lnTo>
                  <a:lnTo>
                    <a:pt x="49" y="74"/>
                  </a:lnTo>
                  <a:lnTo>
                    <a:pt x="48" y="80"/>
                  </a:lnTo>
                  <a:lnTo>
                    <a:pt x="46" y="88"/>
                  </a:lnTo>
                  <a:lnTo>
                    <a:pt x="44" y="93"/>
                  </a:lnTo>
                  <a:lnTo>
                    <a:pt x="44" y="101"/>
                  </a:lnTo>
                  <a:lnTo>
                    <a:pt x="44" y="109"/>
                  </a:lnTo>
                  <a:lnTo>
                    <a:pt x="48" y="112"/>
                  </a:lnTo>
                  <a:lnTo>
                    <a:pt x="49" y="112"/>
                  </a:lnTo>
                  <a:lnTo>
                    <a:pt x="53" y="107"/>
                  </a:lnTo>
                  <a:lnTo>
                    <a:pt x="57" y="101"/>
                  </a:lnTo>
                  <a:lnTo>
                    <a:pt x="59" y="97"/>
                  </a:lnTo>
                  <a:lnTo>
                    <a:pt x="61" y="92"/>
                  </a:lnTo>
                  <a:lnTo>
                    <a:pt x="63" y="88"/>
                  </a:lnTo>
                  <a:lnTo>
                    <a:pt x="65" y="84"/>
                  </a:lnTo>
                  <a:lnTo>
                    <a:pt x="67" y="74"/>
                  </a:lnTo>
                  <a:lnTo>
                    <a:pt x="70" y="69"/>
                  </a:lnTo>
                  <a:lnTo>
                    <a:pt x="76" y="71"/>
                  </a:lnTo>
                  <a:lnTo>
                    <a:pt x="80" y="73"/>
                  </a:lnTo>
                  <a:lnTo>
                    <a:pt x="84" y="76"/>
                  </a:lnTo>
                  <a:lnTo>
                    <a:pt x="89" y="78"/>
                  </a:lnTo>
                  <a:lnTo>
                    <a:pt x="93" y="80"/>
                  </a:lnTo>
                  <a:lnTo>
                    <a:pt x="99" y="82"/>
                  </a:lnTo>
                  <a:lnTo>
                    <a:pt x="103" y="84"/>
                  </a:lnTo>
                  <a:lnTo>
                    <a:pt x="108" y="88"/>
                  </a:lnTo>
                  <a:lnTo>
                    <a:pt x="105" y="92"/>
                  </a:lnTo>
                  <a:lnTo>
                    <a:pt x="103" y="97"/>
                  </a:lnTo>
                  <a:lnTo>
                    <a:pt x="101" y="101"/>
                  </a:lnTo>
                  <a:lnTo>
                    <a:pt x="97" y="105"/>
                  </a:lnTo>
                  <a:lnTo>
                    <a:pt x="93" y="112"/>
                  </a:lnTo>
                  <a:lnTo>
                    <a:pt x="87" y="120"/>
                  </a:lnTo>
                  <a:lnTo>
                    <a:pt x="82" y="128"/>
                  </a:lnTo>
                  <a:lnTo>
                    <a:pt x="78" y="133"/>
                  </a:lnTo>
                  <a:lnTo>
                    <a:pt x="72" y="139"/>
                  </a:lnTo>
                  <a:lnTo>
                    <a:pt x="68" y="145"/>
                  </a:lnTo>
                  <a:lnTo>
                    <a:pt x="63" y="147"/>
                  </a:lnTo>
                  <a:lnTo>
                    <a:pt x="59" y="150"/>
                  </a:lnTo>
                  <a:lnTo>
                    <a:pt x="53" y="152"/>
                  </a:lnTo>
                  <a:lnTo>
                    <a:pt x="49" y="156"/>
                  </a:lnTo>
                  <a:lnTo>
                    <a:pt x="42" y="160"/>
                  </a:lnTo>
                  <a:lnTo>
                    <a:pt x="32" y="160"/>
                  </a:lnTo>
                  <a:lnTo>
                    <a:pt x="29" y="158"/>
                  </a:lnTo>
                  <a:lnTo>
                    <a:pt x="25" y="156"/>
                  </a:lnTo>
                  <a:lnTo>
                    <a:pt x="21" y="154"/>
                  </a:lnTo>
                  <a:lnTo>
                    <a:pt x="17" y="152"/>
                  </a:lnTo>
                  <a:lnTo>
                    <a:pt x="13" y="149"/>
                  </a:lnTo>
                  <a:lnTo>
                    <a:pt x="10" y="143"/>
                  </a:lnTo>
                  <a:lnTo>
                    <a:pt x="6" y="135"/>
                  </a:lnTo>
                  <a:lnTo>
                    <a:pt x="4" y="128"/>
                  </a:lnTo>
                  <a:lnTo>
                    <a:pt x="2" y="120"/>
                  </a:lnTo>
                  <a:lnTo>
                    <a:pt x="2" y="112"/>
                  </a:lnTo>
                  <a:lnTo>
                    <a:pt x="0" y="105"/>
                  </a:lnTo>
                  <a:lnTo>
                    <a:pt x="2" y="97"/>
                  </a:lnTo>
                  <a:lnTo>
                    <a:pt x="2" y="92"/>
                  </a:lnTo>
                  <a:lnTo>
                    <a:pt x="4" y="84"/>
                  </a:lnTo>
                  <a:lnTo>
                    <a:pt x="4" y="78"/>
                  </a:lnTo>
                  <a:lnTo>
                    <a:pt x="8" y="73"/>
                  </a:lnTo>
                  <a:lnTo>
                    <a:pt x="8" y="67"/>
                  </a:lnTo>
                  <a:lnTo>
                    <a:pt x="11" y="61"/>
                  </a:lnTo>
                  <a:lnTo>
                    <a:pt x="13" y="55"/>
                  </a:lnTo>
                  <a:lnTo>
                    <a:pt x="15" y="52"/>
                  </a:lnTo>
                  <a:lnTo>
                    <a:pt x="17" y="46"/>
                  </a:lnTo>
                  <a:lnTo>
                    <a:pt x="21" y="42"/>
                  </a:lnTo>
                  <a:lnTo>
                    <a:pt x="25" y="36"/>
                  </a:lnTo>
                  <a:lnTo>
                    <a:pt x="29" y="33"/>
                  </a:lnTo>
                  <a:lnTo>
                    <a:pt x="29" y="33"/>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9"/>
            <p:cNvSpPr>
              <a:spLocks/>
            </p:cNvSpPr>
            <p:nvPr/>
          </p:nvSpPr>
          <p:spPr bwMode="auto">
            <a:xfrm>
              <a:off x="2029" y="1241"/>
              <a:ext cx="99" cy="138"/>
            </a:xfrm>
            <a:custGeom>
              <a:avLst/>
              <a:gdLst>
                <a:gd name="T0" fmla="*/ 42 w 200"/>
                <a:gd name="T1" fmla="*/ 112 h 276"/>
                <a:gd name="T2" fmla="*/ 50 w 200"/>
                <a:gd name="T3" fmla="*/ 126 h 276"/>
                <a:gd name="T4" fmla="*/ 63 w 200"/>
                <a:gd name="T5" fmla="*/ 143 h 276"/>
                <a:gd name="T6" fmla="*/ 76 w 200"/>
                <a:gd name="T7" fmla="*/ 162 h 276"/>
                <a:gd name="T8" fmla="*/ 92 w 200"/>
                <a:gd name="T9" fmla="*/ 183 h 276"/>
                <a:gd name="T10" fmla="*/ 105 w 200"/>
                <a:gd name="T11" fmla="*/ 200 h 276"/>
                <a:gd name="T12" fmla="*/ 120 w 200"/>
                <a:gd name="T13" fmla="*/ 217 h 276"/>
                <a:gd name="T14" fmla="*/ 137 w 200"/>
                <a:gd name="T15" fmla="*/ 230 h 276"/>
                <a:gd name="T16" fmla="*/ 154 w 200"/>
                <a:gd name="T17" fmla="*/ 230 h 276"/>
                <a:gd name="T18" fmla="*/ 158 w 200"/>
                <a:gd name="T19" fmla="*/ 217 h 276"/>
                <a:gd name="T20" fmla="*/ 154 w 200"/>
                <a:gd name="T21" fmla="*/ 200 h 276"/>
                <a:gd name="T22" fmla="*/ 149 w 200"/>
                <a:gd name="T23" fmla="*/ 183 h 276"/>
                <a:gd name="T24" fmla="*/ 139 w 200"/>
                <a:gd name="T25" fmla="*/ 164 h 276"/>
                <a:gd name="T26" fmla="*/ 126 w 200"/>
                <a:gd name="T27" fmla="*/ 143 h 276"/>
                <a:gd name="T28" fmla="*/ 111 w 200"/>
                <a:gd name="T29" fmla="*/ 122 h 276"/>
                <a:gd name="T30" fmla="*/ 93 w 200"/>
                <a:gd name="T31" fmla="*/ 101 h 276"/>
                <a:gd name="T32" fmla="*/ 74 w 200"/>
                <a:gd name="T33" fmla="*/ 80 h 276"/>
                <a:gd name="T34" fmla="*/ 55 w 200"/>
                <a:gd name="T35" fmla="*/ 61 h 276"/>
                <a:gd name="T36" fmla="*/ 36 w 200"/>
                <a:gd name="T37" fmla="*/ 42 h 276"/>
                <a:gd name="T38" fmla="*/ 54 w 200"/>
                <a:gd name="T39" fmla="*/ 0 h 276"/>
                <a:gd name="T40" fmla="*/ 63 w 200"/>
                <a:gd name="T41" fmla="*/ 10 h 276"/>
                <a:gd name="T42" fmla="*/ 80 w 200"/>
                <a:gd name="T43" fmla="*/ 25 h 276"/>
                <a:gd name="T44" fmla="*/ 99 w 200"/>
                <a:gd name="T45" fmla="*/ 44 h 276"/>
                <a:gd name="T46" fmla="*/ 120 w 200"/>
                <a:gd name="T47" fmla="*/ 69 h 276"/>
                <a:gd name="T48" fmla="*/ 131 w 200"/>
                <a:gd name="T49" fmla="*/ 80 h 276"/>
                <a:gd name="T50" fmla="*/ 141 w 200"/>
                <a:gd name="T51" fmla="*/ 94 h 276"/>
                <a:gd name="T52" fmla="*/ 152 w 200"/>
                <a:gd name="T53" fmla="*/ 107 h 276"/>
                <a:gd name="T54" fmla="*/ 162 w 200"/>
                <a:gd name="T55" fmla="*/ 120 h 276"/>
                <a:gd name="T56" fmla="*/ 171 w 200"/>
                <a:gd name="T57" fmla="*/ 135 h 276"/>
                <a:gd name="T58" fmla="*/ 179 w 200"/>
                <a:gd name="T59" fmla="*/ 149 h 276"/>
                <a:gd name="T60" fmla="*/ 185 w 200"/>
                <a:gd name="T61" fmla="*/ 164 h 276"/>
                <a:gd name="T62" fmla="*/ 192 w 200"/>
                <a:gd name="T63" fmla="*/ 179 h 276"/>
                <a:gd name="T64" fmla="*/ 196 w 200"/>
                <a:gd name="T65" fmla="*/ 192 h 276"/>
                <a:gd name="T66" fmla="*/ 198 w 200"/>
                <a:gd name="T67" fmla="*/ 206 h 276"/>
                <a:gd name="T68" fmla="*/ 198 w 200"/>
                <a:gd name="T69" fmla="*/ 219 h 276"/>
                <a:gd name="T70" fmla="*/ 196 w 200"/>
                <a:gd name="T71" fmla="*/ 232 h 276"/>
                <a:gd name="T72" fmla="*/ 192 w 200"/>
                <a:gd name="T73" fmla="*/ 244 h 276"/>
                <a:gd name="T74" fmla="*/ 183 w 200"/>
                <a:gd name="T75" fmla="*/ 263 h 276"/>
                <a:gd name="T76" fmla="*/ 168 w 200"/>
                <a:gd name="T77" fmla="*/ 272 h 276"/>
                <a:gd name="T78" fmla="*/ 154 w 200"/>
                <a:gd name="T79" fmla="*/ 276 h 276"/>
                <a:gd name="T80" fmla="*/ 135 w 200"/>
                <a:gd name="T81" fmla="*/ 272 h 276"/>
                <a:gd name="T82" fmla="*/ 120 w 200"/>
                <a:gd name="T83" fmla="*/ 264 h 276"/>
                <a:gd name="T84" fmla="*/ 103 w 200"/>
                <a:gd name="T85" fmla="*/ 253 h 276"/>
                <a:gd name="T86" fmla="*/ 86 w 200"/>
                <a:gd name="T87" fmla="*/ 238 h 276"/>
                <a:gd name="T88" fmla="*/ 69 w 200"/>
                <a:gd name="T89" fmla="*/ 219 h 276"/>
                <a:gd name="T90" fmla="*/ 52 w 200"/>
                <a:gd name="T91" fmla="*/ 200 h 276"/>
                <a:gd name="T92" fmla="*/ 36 w 200"/>
                <a:gd name="T93" fmla="*/ 181 h 276"/>
                <a:gd name="T94" fmla="*/ 25 w 200"/>
                <a:gd name="T95" fmla="*/ 162 h 276"/>
                <a:gd name="T96" fmla="*/ 14 w 200"/>
                <a:gd name="T97" fmla="*/ 145 h 276"/>
                <a:gd name="T98" fmla="*/ 4 w 200"/>
                <a:gd name="T99" fmla="*/ 131 h 276"/>
                <a:gd name="T100" fmla="*/ 36 w 200"/>
                <a:gd name="T101" fmla="*/ 103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0" h="276">
                  <a:moveTo>
                    <a:pt x="36" y="103"/>
                  </a:moveTo>
                  <a:lnTo>
                    <a:pt x="38" y="107"/>
                  </a:lnTo>
                  <a:lnTo>
                    <a:pt x="42" y="112"/>
                  </a:lnTo>
                  <a:lnTo>
                    <a:pt x="44" y="116"/>
                  </a:lnTo>
                  <a:lnTo>
                    <a:pt x="48" y="120"/>
                  </a:lnTo>
                  <a:lnTo>
                    <a:pt x="50" y="126"/>
                  </a:lnTo>
                  <a:lnTo>
                    <a:pt x="55" y="131"/>
                  </a:lnTo>
                  <a:lnTo>
                    <a:pt x="57" y="137"/>
                  </a:lnTo>
                  <a:lnTo>
                    <a:pt x="63" y="143"/>
                  </a:lnTo>
                  <a:lnTo>
                    <a:pt x="67" y="149"/>
                  </a:lnTo>
                  <a:lnTo>
                    <a:pt x="73" y="156"/>
                  </a:lnTo>
                  <a:lnTo>
                    <a:pt x="76" y="162"/>
                  </a:lnTo>
                  <a:lnTo>
                    <a:pt x="82" y="169"/>
                  </a:lnTo>
                  <a:lnTo>
                    <a:pt x="86" y="175"/>
                  </a:lnTo>
                  <a:lnTo>
                    <a:pt x="92" y="183"/>
                  </a:lnTo>
                  <a:lnTo>
                    <a:pt x="95" y="188"/>
                  </a:lnTo>
                  <a:lnTo>
                    <a:pt x="101" y="194"/>
                  </a:lnTo>
                  <a:lnTo>
                    <a:pt x="105" y="200"/>
                  </a:lnTo>
                  <a:lnTo>
                    <a:pt x="111" y="207"/>
                  </a:lnTo>
                  <a:lnTo>
                    <a:pt x="116" y="211"/>
                  </a:lnTo>
                  <a:lnTo>
                    <a:pt x="120" y="217"/>
                  </a:lnTo>
                  <a:lnTo>
                    <a:pt x="126" y="221"/>
                  </a:lnTo>
                  <a:lnTo>
                    <a:pt x="130" y="225"/>
                  </a:lnTo>
                  <a:lnTo>
                    <a:pt x="137" y="230"/>
                  </a:lnTo>
                  <a:lnTo>
                    <a:pt x="145" y="234"/>
                  </a:lnTo>
                  <a:lnTo>
                    <a:pt x="150" y="234"/>
                  </a:lnTo>
                  <a:lnTo>
                    <a:pt x="154" y="230"/>
                  </a:lnTo>
                  <a:lnTo>
                    <a:pt x="156" y="225"/>
                  </a:lnTo>
                  <a:lnTo>
                    <a:pt x="158" y="221"/>
                  </a:lnTo>
                  <a:lnTo>
                    <a:pt x="158" y="217"/>
                  </a:lnTo>
                  <a:lnTo>
                    <a:pt x="158" y="211"/>
                  </a:lnTo>
                  <a:lnTo>
                    <a:pt x="156" y="206"/>
                  </a:lnTo>
                  <a:lnTo>
                    <a:pt x="154" y="200"/>
                  </a:lnTo>
                  <a:lnTo>
                    <a:pt x="154" y="194"/>
                  </a:lnTo>
                  <a:lnTo>
                    <a:pt x="152" y="188"/>
                  </a:lnTo>
                  <a:lnTo>
                    <a:pt x="149" y="183"/>
                  </a:lnTo>
                  <a:lnTo>
                    <a:pt x="147" y="177"/>
                  </a:lnTo>
                  <a:lnTo>
                    <a:pt x="141" y="169"/>
                  </a:lnTo>
                  <a:lnTo>
                    <a:pt x="139" y="164"/>
                  </a:lnTo>
                  <a:lnTo>
                    <a:pt x="133" y="158"/>
                  </a:lnTo>
                  <a:lnTo>
                    <a:pt x="130" y="150"/>
                  </a:lnTo>
                  <a:lnTo>
                    <a:pt x="126" y="143"/>
                  </a:lnTo>
                  <a:lnTo>
                    <a:pt x="122" y="137"/>
                  </a:lnTo>
                  <a:lnTo>
                    <a:pt x="116" y="130"/>
                  </a:lnTo>
                  <a:lnTo>
                    <a:pt x="111" y="122"/>
                  </a:lnTo>
                  <a:lnTo>
                    <a:pt x="105" y="114"/>
                  </a:lnTo>
                  <a:lnTo>
                    <a:pt x="99" y="109"/>
                  </a:lnTo>
                  <a:lnTo>
                    <a:pt x="93" y="101"/>
                  </a:lnTo>
                  <a:lnTo>
                    <a:pt x="86" y="94"/>
                  </a:lnTo>
                  <a:lnTo>
                    <a:pt x="80" y="88"/>
                  </a:lnTo>
                  <a:lnTo>
                    <a:pt x="74" y="80"/>
                  </a:lnTo>
                  <a:lnTo>
                    <a:pt x="69" y="75"/>
                  </a:lnTo>
                  <a:lnTo>
                    <a:pt x="61" y="67"/>
                  </a:lnTo>
                  <a:lnTo>
                    <a:pt x="55" y="61"/>
                  </a:lnTo>
                  <a:lnTo>
                    <a:pt x="50" y="56"/>
                  </a:lnTo>
                  <a:lnTo>
                    <a:pt x="42" y="48"/>
                  </a:lnTo>
                  <a:lnTo>
                    <a:pt x="36" y="42"/>
                  </a:lnTo>
                  <a:lnTo>
                    <a:pt x="31" y="37"/>
                  </a:lnTo>
                  <a:lnTo>
                    <a:pt x="25" y="33"/>
                  </a:lnTo>
                  <a:lnTo>
                    <a:pt x="54" y="0"/>
                  </a:lnTo>
                  <a:lnTo>
                    <a:pt x="55" y="2"/>
                  </a:lnTo>
                  <a:lnTo>
                    <a:pt x="59" y="6"/>
                  </a:lnTo>
                  <a:lnTo>
                    <a:pt x="63" y="10"/>
                  </a:lnTo>
                  <a:lnTo>
                    <a:pt x="69" y="14"/>
                  </a:lnTo>
                  <a:lnTo>
                    <a:pt x="74" y="19"/>
                  </a:lnTo>
                  <a:lnTo>
                    <a:pt x="80" y="25"/>
                  </a:lnTo>
                  <a:lnTo>
                    <a:pt x="86" y="31"/>
                  </a:lnTo>
                  <a:lnTo>
                    <a:pt x="93" y="38"/>
                  </a:lnTo>
                  <a:lnTo>
                    <a:pt x="99" y="44"/>
                  </a:lnTo>
                  <a:lnTo>
                    <a:pt x="107" y="52"/>
                  </a:lnTo>
                  <a:lnTo>
                    <a:pt x="112" y="59"/>
                  </a:lnTo>
                  <a:lnTo>
                    <a:pt x="120" y="69"/>
                  </a:lnTo>
                  <a:lnTo>
                    <a:pt x="124" y="71"/>
                  </a:lnTo>
                  <a:lnTo>
                    <a:pt x="128" y="75"/>
                  </a:lnTo>
                  <a:lnTo>
                    <a:pt x="131" y="80"/>
                  </a:lnTo>
                  <a:lnTo>
                    <a:pt x="135" y="84"/>
                  </a:lnTo>
                  <a:lnTo>
                    <a:pt x="137" y="90"/>
                  </a:lnTo>
                  <a:lnTo>
                    <a:pt x="141" y="94"/>
                  </a:lnTo>
                  <a:lnTo>
                    <a:pt x="147" y="99"/>
                  </a:lnTo>
                  <a:lnTo>
                    <a:pt x="150" y="103"/>
                  </a:lnTo>
                  <a:lnTo>
                    <a:pt x="152" y="107"/>
                  </a:lnTo>
                  <a:lnTo>
                    <a:pt x="156" y="111"/>
                  </a:lnTo>
                  <a:lnTo>
                    <a:pt x="158" y="116"/>
                  </a:lnTo>
                  <a:lnTo>
                    <a:pt x="162" y="120"/>
                  </a:lnTo>
                  <a:lnTo>
                    <a:pt x="164" y="126"/>
                  </a:lnTo>
                  <a:lnTo>
                    <a:pt x="168" y="130"/>
                  </a:lnTo>
                  <a:lnTo>
                    <a:pt x="171" y="135"/>
                  </a:lnTo>
                  <a:lnTo>
                    <a:pt x="175" y="139"/>
                  </a:lnTo>
                  <a:lnTo>
                    <a:pt x="177" y="145"/>
                  </a:lnTo>
                  <a:lnTo>
                    <a:pt x="179" y="149"/>
                  </a:lnTo>
                  <a:lnTo>
                    <a:pt x="181" y="154"/>
                  </a:lnTo>
                  <a:lnTo>
                    <a:pt x="185" y="158"/>
                  </a:lnTo>
                  <a:lnTo>
                    <a:pt x="185" y="164"/>
                  </a:lnTo>
                  <a:lnTo>
                    <a:pt x="188" y="168"/>
                  </a:lnTo>
                  <a:lnTo>
                    <a:pt x="190" y="173"/>
                  </a:lnTo>
                  <a:lnTo>
                    <a:pt x="192" y="179"/>
                  </a:lnTo>
                  <a:lnTo>
                    <a:pt x="192" y="183"/>
                  </a:lnTo>
                  <a:lnTo>
                    <a:pt x="194" y="187"/>
                  </a:lnTo>
                  <a:lnTo>
                    <a:pt x="196" y="192"/>
                  </a:lnTo>
                  <a:lnTo>
                    <a:pt x="196" y="196"/>
                  </a:lnTo>
                  <a:lnTo>
                    <a:pt x="196" y="200"/>
                  </a:lnTo>
                  <a:lnTo>
                    <a:pt x="198" y="206"/>
                  </a:lnTo>
                  <a:lnTo>
                    <a:pt x="198" y="209"/>
                  </a:lnTo>
                  <a:lnTo>
                    <a:pt x="200" y="215"/>
                  </a:lnTo>
                  <a:lnTo>
                    <a:pt x="198" y="219"/>
                  </a:lnTo>
                  <a:lnTo>
                    <a:pt x="198" y="223"/>
                  </a:lnTo>
                  <a:lnTo>
                    <a:pt x="198" y="226"/>
                  </a:lnTo>
                  <a:lnTo>
                    <a:pt x="196" y="232"/>
                  </a:lnTo>
                  <a:lnTo>
                    <a:pt x="196" y="236"/>
                  </a:lnTo>
                  <a:lnTo>
                    <a:pt x="194" y="240"/>
                  </a:lnTo>
                  <a:lnTo>
                    <a:pt x="192" y="244"/>
                  </a:lnTo>
                  <a:lnTo>
                    <a:pt x="192" y="249"/>
                  </a:lnTo>
                  <a:lnTo>
                    <a:pt x="187" y="255"/>
                  </a:lnTo>
                  <a:lnTo>
                    <a:pt x="183" y="263"/>
                  </a:lnTo>
                  <a:lnTo>
                    <a:pt x="177" y="268"/>
                  </a:lnTo>
                  <a:lnTo>
                    <a:pt x="171" y="272"/>
                  </a:lnTo>
                  <a:lnTo>
                    <a:pt x="168" y="272"/>
                  </a:lnTo>
                  <a:lnTo>
                    <a:pt x="162" y="276"/>
                  </a:lnTo>
                  <a:lnTo>
                    <a:pt x="156" y="276"/>
                  </a:lnTo>
                  <a:lnTo>
                    <a:pt x="154" y="276"/>
                  </a:lnTo>
                  <a:lnTo>
                    <a:pt x="147" y="276"/>
                  </a:lnTo>
                  <a:lnTo>
                    <a:pt x="141" y="276"/>
                  </a:lnTo>
                  <a:lnTo>
                    <a:pt x="135" y="272"/>
                  </a:lnTo>
                  <a:lnTo>
                    <a:pt x="131" y="272"/>
                  </a:lnTo>
                  <a:lnTo>
                    <a:pt x="126" y="268"/>
                  </a:lnTo>
                  <a:lnTo>
                    <a:pt x="120" y="264"/>
                  </a:lnTo>
                  <a:lnTo>
                    <a:pt x="112" y="261"/>
                  </a:lnTo>
                  <a:lnTo>
                    <a:pt x="109" y="259"/>
                  </a:lnTo>
                  <a:lnTo>
                    <a:pt x="103" y="253"/>
                  </a:lnTo>
                  <a:lnTo>
                    <a:pt x="97" y="247"/>
                  </a:lnTo>
                  <a:lnTo>
                    <a:pt x="92" y="242"/>
                  </a:lnTo>
                  <a:lnTo>
                    <a:pt x="86" y="238"/>
                  </a:lnTo>
                  <a:lnTo>
                    <a:pt x="78" y="232"/>
                  </a:lnTo>
                  <a:lnTo>
                    <a:pt x="74" y="225"/>
                  </a:lnTo>
                  <a:lnTo>
                    <a:pt x="69" y="219"/>
                  </a:lnTo>
                  <a:lnTo>
                    <a:pt x="63" y="213"/>
                  </a:lnTo>
                  <a:lnTo>
                    <a:pt x="57" y="207"/>
                  </a:lnTo>
                  <a:lnTo>
                    <a:pt x="52" y="200"/>
                  </a:lnTo>
                  <a:lnTo>
                    <a:pt x="48" y="194"/>
                  </a:lnTo>
                  <a:lnTo>
                    <a:pt x="42" y="187"/>
                  </a:lnTo>
                  <a:lnTo>
                    <a:pt x="36" y="181"/>
                  </a:lnTo>
                  <a:lnTo>
                    <a:pt x="33" y="175"/>
                  </a:lnTo>
                  <a:lnTo>
                    <a:pt x="29" y="168"/>
                  </a:lnTo>
                  <a:lnTo>
                    <a:pt x="25" y="162"/>
                  </a:lnTo>
                  <a:lnTo>
                    <a:pt x="21" y="156"/>
                  </a:lnTo>
                  <a:lnTo>
                    <a:pt x="17" y="150"/>
                  </a:lnTo>
                  <a:lnTo>
                    <a:pt x="14" y="145"/>
                  </a:lnTo>
                  <a:lnTo>
                    <a:pt x="10" y="141"/>
                  </a:lnTo>
                  <a:lnTo>
                    <a:pt x="8" y="135"/>
                  </a:lnTo>
                  <a:lnTo>
                    <a:pt x="4" y="131"/>
                  </a:lnTo>
                  <a:lnTo>
                    <a:pt x="2" y="126"/>
                  </a:lnTo>
                  <a:lnTo>
                    <a:pt x="0" y="124"/>
                  </a:lnTo>
                  <a:lnTo>
                    <a:pt x="36" y="103"/>
                  </a:lnTo>
                  <a:lnTo>
                    <a:pt x="36" y="10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31"/>
            <p:cNvSpPr>
              <a:spLocks/>
            </p:cNvSpPr>
            <p:nvPr/>
          </p:nvSpPr>
          <p:spPr bwMode="auto">
            <a:xfrm>
              <a:off x="1984" y="934"/>
              <a:ext cx="28" cy="27"/>
            </a:xfrm>
            <a:custGeom>
              <a:avLst/>
              <a:gdLst>
                <a:gd name="T0" fmla="*/ 57 w 57"/>
                <a:gd name="T1" fmla="*/ 32 h 55"/>
                <a:gd name="T2" fmla="*/ 28 w 57"/>
                <a:gd name="T3" fmla="*/ 55 h 55"/>
                <a:gd name="T4" fmla="*/ 0 w 57"/>
                <a:gd name="T5" fmla="*/ 25 h 55"/>
                <a:gd name="T6" fmla="*/ 28 w 57"/>
                <a:gd name="T7" fmla="*/ 0 h 55"/>
                <a:gd name="T8" fmla="*/ 57 w 57"/>
                <a:gd name="T9" fmla="*/ 32 h 55"/>
                <a:gd name="T10" fmla="*/ 57 w 57"/>
                <a:gd name="T11" fmla="*/ 32 h 55"/>
              </a:gdLst>
              <a:ahLst/>
              <a:cxnLst>
                <a:cxn ang="0">
                  <a:pos x="T0" y="T1"/>
                </a:cxn>
                <a:cxn ang="0">
                  <a:pos x="T2" y="T3"/>
                </a:cxn>
                <a:cxn ang="0">
                  <a:pos x="T4" y="T5"/>
                </a:cxn>
                <a:cxn ang="0">
                  <a:pos x="T6" y="T7"/>
                </a:cxn>
                <a:cxn ang="0">
                  <a:pos x="T8" y="T9"/>
                </a:cxn>
                <a:cxn ang="0">
                  <a:pos x="T10" y="T11"/>
                </a:cxn>
              </a:cxnLst>
              <a:rect l="0" t="0" r="r" b="b"/>
              <a:pathLst>
                <a:path w="57" h="55">
                  <a:moveTo>
                    <a:pt x="57" y="32"/>
                  </a:moveTo>
                  <a:lnTo>
                    <a:pt x="28" y="55"/>
                  </a:lnTo>
                  <a:lnTo>
                    <a:pt x="0" y="25"/>
                  </a:lnTo>
                  <a:lnTo>
                    <a:pt x="28" y="0"/>
                  </a:lnTo>
                  <a:lnTo>
                    <a:pt x="57" y="32"/>
                  </a:lnTo>
                  <a:lnTo>
                    <a:pt x="57" y="3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4"/>
            <p:cNvSpPr>
              <a:spLocks/>
            </p:cNvSpPr>
            <p:nvPr/>
          </p:nvSpPr>
          <p:spPr bwMode="auto">
            <a:xfrm>
              <a:off x="2006" y="1080"/>
              <a:ext cx="49" cy="32"/>
            </a:xfrm>
            <a:custGeom>
              <a:avLst/>
              <a:gdLst>
                <a:gd name="T0" fmla="*/ 97 w 99"/>
                <a:gd name="T1" fmla="*/ 0 h 64"/>
                <a:gd name="T2" fmla="*/ 97 w 99"/>
                <a:gd name="T3" fmla="*/ 3 h 64"/>
                <a:gd name="T4" fmla="*/ 97 w 99"/>
                <a:gd name="T5" fmla="*/ 9 h 64"/>
                <a:gd name="T6" fmla="*/ 97 w 99"/>
                <a:gd name="T7" fmla="*/ 13 h 64"/>
                <a:gd name="T8" fmla="*/ 97 w 99"/>
                <a:gd name="T9" fmla="*/ 17 h 64"/>
                <a:gd name="T10" fmla="*/ 97 w 99"/>
                <a:gd name="T11" fmla="*/ 21 h 64"/>
                <a:gd name="T12" fmla="*/ 99 w 99"/>
                <a:gd name="T13" fmla="*/ 26 h 64"/>
                <a:gd name="T14" fmla="*/ 97 w 99"/>
                <a:gd name="T15" fmla="*/ 30 h 64"/>
                <a:gd name="T16" fmla="*/ 95 w 99"/>
                <a:gd name="T17" fmla="*/ 34 h 64"/>
                <a:gd name="T18" fmla="*/ 93 w 99"/>
                <a:gd name="T19" fmla="*/ 38 h 64"/>
                <a:gd name="T20" fmla="*/ 93 w 99"/>
                <a:gd name="T21" fmla="*/ 43 h 64"/>
                <a:gd name="T22" fmla="*/ 87 w 99"/>
                <a:gd name="T23" fmla="*/ 51 h 64"/>
                <a:gd name="T24" fmla="*/ 81 w 99"/>
                <a:gd name="T25" fmla="*/ 57 h 64"/>
                <a:gd name="T26" fmla="*/ 76 w 99"/>
                <a:gd name="T27" fmla="*/ 60 h 64"/>
                <a:gd name="T28" fmla="*/ 70 w 99"/>
                <a:gd name="T29" fmla="*/ 60 h 64"/>
                <a:gd name="T30" fmla="*/ 64 w 99"/>
                <a:gd name="T31" fmla="*/ 62 h 64"/>
                <a:gd name="T32" fmla="*/ 60 w 99"/>
                <a:gd name="T33" fmla="*/ 64 h 64"/>
                <a:gd name="T34" fmla="*/ 55 w 99"/>
                <a:gd name="T35" fmla="*/ 62 h 64"/>
                <a:gd name="T36" fmla="*/ 49 w 99"/>
                <a:gd name="T37" fmla="*/ 62 h 64"/>
                <a:gd name="T38" fmla="*/ 43 w 99"/>
                <a:gd name="T39" fmla="*/ 60 h 64"/>
                <a:gd name="T40" fmla="*/ 38 w 99"/>
                <a:gd name="T41" fmla="*/ 60 h 64"/>
                <a:gd name="T42" fmla="*/ 34 w 99"/>
                <a:gd name="T43" fmla="*/ 57 h 64"/>
                <a:gd name="T44" fmla="*/ 28 w 99"/>
                <a:gd name="T45" fmla="*/ 55 h 64"/>
                <a:gd name="T46" fmla="*/ 22 w 99"/>
                <a:gd name="T47" fmla="*/ 53 h 64"/>
                <a:gd name="T48" fmla="*/ 17 w 99"/>
                <a:gd name="T49" fmla="*/ 51 h 64"/>
                <a:gd name="T50" fmla="*/ 13 w 99"/>
                <a:gd name="T51" fmla="*/ 47 h 64"/>
                <a:gd name="T52" fmla="*/ 7 w 99"/>
                <a:gd name="T53" fmla="*/ 43 h 64"/>
                <a:gd name="T54" fmla="*/ 3 w 99"/>
                <a:gd name="T55" fmla="*/ 41 h 64"/>
                <a:gd name="T56" fmla="*/ 0 w 99"/>
                <a:gd name="T57" fmla="*/ 39 h 64"/>
                <a:gd name="T58" fmla="*/ 22 w 99"/>
                <a:gd name="T59" fmla="*/ 3 h 64"/>
                <a:gd name="T60" fmla="*/ 26 w 99"/>
                <a:gd name="T61" fmla="*/ 5 h 64"/>
                <a:gd name="T62" fmla="*/ 32 w 99"/>
                <a:gd name="T63" fmla="*/ 9 h 64"/>
                <a:gd name="T64" fmla="*/ 36 w 99"/>
                <a:gd name="T65" fmla="*/ 11 h 64"/>
                <a:gd name="T66" fmla="*/ 40 w 99"/>
                <a:gd name="T67" fmla="*/ 13 h 64"/>
                <a:gd name="T68" fmla="*/ 45 w 99"/>
                <a:gd name="T69" fmla="*/ 17 h 64"/>
                <a:gd name="T70" fmla="*/ 51 w 99"/>
                <a:gd name="T71" fmla="*/ 21 h 64"/>
                <a:gd name="T72" fmla="*/ 57 w 99"/>
                <a:gd name="T73" fmla="*/ 22 h 64"/>
                <a:gd name="T74" fmla="*/ 59 w 99"/>
                <a:gd name="T75" fmla="*/ 22 h 64"/>
                <a:gd name="T76" fmla="*/ 59 w 99"/>
                <a:gd name="T77" fmla="*/ 21 h 64"/>
                <a:gd name="T78" fmla="*/ 62 w 99"/>
                <a:gd name="T79" fmla="*/ 17 h 64"/>
                <a:gd name="T80" fmla="*/ 66 w 99"/>
                <a:gd name="T81" fmla="*/ 11 h 64"/>
                <a:gd name="T82" fmla="*/ 66 w 99"/>
                <a:gd name="T83" fmla="*/ 5 h 64"/>
                <a:gd name="T84" fmla="*/ 70 w 99"/>
                <a:gd name="T85" fmla="*/ 3 h 64"/>
                <a:gd name="T86" fmla="*/ 76 w 99"/>
                <a:gd name="T87" fmla="*/ 3 h 64"/>
                <a:gd name="T88" fmla="*/ 78 w 99"/>
                <a:gd name="T89" fmla="*/ 2 h 64"/>
                <a:gd name="T90" fmla="*/ 81 w 99"/>
                <a:gd name="T91" fmla="*/ 2 h 64"/>
                <a:gd name="T92" fmla="*/ 83 w 99"/>
                <a:gd name="T93" fmla="*/ 2 h 64"/>
                <a:gd name="T94" fmla="*/ 87 w 99"/>
                <a:gd name="T95" fmla="*/ 2 h 64"/>
                <a:gd name="T96" fmla="*/ 91 w 99"/>
                <a:gd name="T97" fmla="*/ 0 h 64"/>
                <a:gd name="T98" fmla="*/ 97 w 99"/>
                <a:gd name="T99" fmla="*/ 0 h 64"/>
                <a:gd name="T100" fmla="*/ 97 w 99"/>
                <a:gd name="T101"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9" h="64">
                  <a:moveTo>
                    <a:pt x="97" y="0"/>
                  </a:moveTo>
                  <a:lnTo>
                    <a:pt x="97" y="3"/>
                  </a:lnTo>
                  <a:lnTo>
                    <a:pt x="97" y="9"/>
                  </a:lnTo>
                  <a:lnTo>
                    <a:pt x="97" y="13"/>
                  </a:lnTo>
                  <a:lnTo>
                    <a:pt x="97" y="17"/>
                  </a:lnTo>
                  <a:lnTo>
                    <a:pt x="97" y="21"/>
                  </a:lnTo>
                  <a:lnTo>
                    <a:pt x="99" y="26"/>
                  </a:lnTo>
                  <a:lnTo>
                    <a:pt x="97" y="30"/>
                  </a:lnTo>
                  <a:lnTo>
                    <a:pt x="95" y="34"/>
                  </a:lnTo>
                  <a:lnTo>
                    <a:pt x="93" y="38"/>
                  </a:lnTo>
                  <a:lnTo>
                    <a:pt x="93" y="43"/>
                  </a:lnTo>
                  <a:lnTo>
                    <a:pt x="87" y="51"/>
                  </a:lnTo>
                  <a:lnTo>
                    <a:pt x="81" y="57"/>
                  </a:lnTo>
                  <a:lnTo>
                    <a:pt x="76" y="60"/>
                  </a:lnTo>
                  <a:lnTo>
                    <a:pt x="70" y="60"/>
                  </a:lnTo>
                  <a:lnTo>
                    <a:pt x="64" y="62"/>
                  </a:lnTo>
                  <a:lnTo>
                    <a:pt x="60" y="64"/>
                  </a:lnTo>
                  <a:lnTo>
                    <a:pt x="55" y="62"/>
                  </a:lnTo>
                  <a:lnTo>
                    <a:pt x="49" y="62"/>
                  </a:lnTo>
                  <a:lnTo>
                    <a:pt x="43" y="60"/>
                  </a:lnTo>
                  <a:lnTo>
                    <a:pt x="38" y="60"/>
                  </a:lnTo>
                  <a:lnTo>
                    <a:pt x="34" y="57"/>
                  </a:lnTo>
                  <a:lnTo>
                    <a:pt x="28" y="55"/>
                  </a:lnTo>
                  <a:lnTo>
                    <a:pt x="22" y="53"/>
                  </a:lnTo>
                  <a:lnTo>
                    <a:pt x="17" y="51"/>
                  </a:lnTo>
                  <a:lnTo>
                    <a:pt x="13" y="47"/>
                  </a:lnTo>
                  <a:lnTo>
                    <a:pt x="7" y="43"/>
                  </a:lnTo>
                  <a:lnTo>
                    <a:pt x="3" y="41"/>
                  </a:lnTo>
                  <a:lnTo>
                    <a:pt x="0" y="39"/>
                  </a:lnTo>
                  <a:lnTo>
                    <a:pt x="22" y="3"/>
                  </a:lnTo>
                  <a:lnTo>
                    <a:pt x="26" y="5"/>
                  </a:lnTo>
                  <a:lnTo>
                    <a:pt x="32" y="9"/>
                  </a:lnTo>
                  <a:lnTo>
                    <a:pt x="36" y="11"/>
                  </a:lnTo>
                  <a:lnTo>
                    <a:pt x="40" y="13"/>
                  </a:lnTo>
                  <a:lnTo>
                    <a:pt x="45" y="17"/>
                  </a:lnTo>
                  <a:lnTo>
                    <a:pt x="51" y="21"/>
                  </a:lnTo>
                  <a:lnTo>
                    <a:pt x="57" y="22"/>
                  </a:lnTo>
                  <a:lnTo>
                    <a:pt x="59" y="22"/>
                  </a:lnTo>
                  <a:lnTo>
                    <a:pt x="59" y="21"/>
                  </a:lnTo>
                  <a:lnTo>
                    <a:pt x="62" y="17"/>
                  </a:lnTo>
                  <a:lnTo>
                    <a:pt x="66" y="11"/>
                  </a:lnTo>
                  <a:lnTo>
                    <a:pt x="66" y="5"/>
                  </a:lnTo>
                  <a:lnTo>
                    <a:pt x="70" y="3"/>
                  </a:lnTo>
                  <a:lnTo>
                    <a:pt x="76" y="3"/>
                  </a:lnTo>
                  <a:lnTo>
                    <a:pt x="78" y="2"/>
                  </a:lnTo>
                  <a:lnTo>
                    <a:pt x="81" y="2"/>
                  </a:lnTo>
                  <a:lnTo>
                    <a:pt x="83" y="2"/>
                  </a:lnTo>
                  <a:lnTo>
                    <a:pt x="87" y="2"/>
                  </a:lnTo>
                  <a:lnTo>
                    <a:pt x="91" y="0"/>
                  </a:lnTo>
                  <a:lnTo>
                    <a:pt x="97" y="0"/>
                  </a:lnTo>
                  <a:lnTo>
                    <a:pt x="97"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37"/>
            <p:cNvSpPr>
              <a:spLocks/>
            </p:cNvSpPr>
            <p:nvPr/>
          </p:nvSpPr>
          <p:spPr bwMode="auto">
            <a:xfrm>
              <a:off x="1234" y="984"/>
              <a:ext cx="60" cy="211"/>
            </a:xfrm>
            <a:custGeom>
              <a:avLst/>
              <a:gdLst>
                <a:gd name="T0" fmla="*/ 57 w 119"/>
                <a:gd name="T1" fmla="*/ 321 h 421"/>
                <a:gd name="T2" fmla="*/ 112 w 119"/>
                <a:gd name="T3" fmla="*/ 47 h 421"/>
                <a:gd name="T4" fmla="*/ 0 w 119"/>
                <a:gd name="T5" fmla="*/ 110 h 421"/>
                <a:gd name="T6" fmla="*/ 0 w 119"/>
                <a:gd name="T7" fmla="*/ 119 h 421"/>
                <a:gd name="T8" fmla="*/ 0 w 119"/>
                <a:gd name="T9" fmla="*/ 129 h 421"/>
                <a:gd name="T10" fmla="*/ 2 w 119"/>
                <a:gd name="T11" fmla="*/ 137 h 421"/>
                <a:gd name="T12" fmla="*/ 2 w 119"/>
                <a:gd name="T13" fmla="*/ 148 h 421"/>
                <a:gd name="T14" fmla="*/ 2 w 119"/>
                <a:gd name="T15" fmla="*/ 157 h 421"/>
                <a:gd name="T16" fmla="*/ 3 w 119"/>
                <a:gd name="T17" fmla="*/ 167 h 421"/>
                <a:gd name="T18" fmla="*/ 3 w 119"/>
                <a:gd name="T19" fmla="*/ 176 h 421"/>
                <a:gd name="T20" fmla="*/ 3 w 119"/>
                <a:gd name="T21" fmla="*/ 186 h 421"/>
                <a:gd name="T22" fmla="*/ 3 w 119"/>
                <a:gd name="T23" fmla="*/ 195 h 421"/>
                <a:gd name="T24" fmla="*/ 5 w 119"/>
                <a:gd name="T25" fmla="*/ 205 h 421"/>
                <a:gd name="T26" fmla="*/ 5 w 119"/>
                <a:gd name="T27" fmla="*/ 214 h 421"/>
                <a:gd name="T28" fmla="*/ 7 w 119"/>
                <a:gd name="T29" fmla="*/ 226 h 421"/>
                <a:gd name="T30" fmla="*/ 7 w 119"/>
                <a:gd name="T31" fmla="*/ 235 h 421"/>
                <a:gd name="T32" fmla="*/ 7 w 119"/>
                <a:gd name="T33" fmla="*/ 245 h 421"/>
                <a:gd name="T34" fmla="*/ 9 w 119"/>
                <a:gd name="T35" fmla="*/ 254 h 421"/>
                <a:gd name="T36" fmla="*/ 11 w 119"/>
                <a:gd name="T37" fmla="*/ 264 h 421"/>
                <a:gd name="T38" fmla="*/ 11 w 119"/>
                <a:gd name="T39" fmla="*/ 273 h 421"/>
                <a:gd name="T40" fmla="*/ 11 w 119"/>
                <a:gd name="T41" fmla="*/ 283 h 421"/>
                <a:gd name="T42" fmla="*/ 11 w 119"/>
                <a:gd name="T43" fmla="*/ 292 h 421"/>
                <a:gd name="T44" fmla="*/ 13 w 119"/>
                <a:gd name="T45" fmla="*/ 304 h 421"/>
                <a:gd name="T46" fmla="*/ 13 w 119"/>
                <a:gd name="T47" fmla="*/ 311 h 421"/>
                <a:gd name="T48" fmla="*/ 15 w 119"/>
                <a:gd name="T49" fmla="*/ 323 h 421"/>
                <a:gd name="T50" fmla="*/ 15 w 119"/>
                <a:gd name="T51" fmla="*/ 332 h 421"/>
                <a:gd name="T52" fmla="*/ 17 w 119"/>
                <a:gd name="T53" fmla="*/ 342 h 421"/>
                <a:gd name="T54" fmla="*/ 17 w 119"/>
                <a:gd name="T55" fmla="*/ 351 h 421"/>
                <a:gd name="T56" fmla="*/ 17 w 119"/>
                <a:gd name="T57" fmla="*/ 361 h 421"/>
                <a:gd name="T58" fmla="*/ 19 w 119"/>
                <a:gd name="T59" fmla="*/ 370 h 421"/>
                <a:gd name="T60" fmla="*/ 21 w 119"/>
                <a:gd name="T61" fmla="*/ 382 h 421"/>
                <a:gd name="T62" fmla="*/ 21 w 119"/>
                <a:gd name="T63" fmla="*/ 391 h 421"/>
                <a:gd name="T64" fmla="*/ 21 w 119"/>
                <a:gd name="T65" fmla="*/ 401 h 421"/>
                <a:gd name="T66" fmla="*/ 21 w 119"/>
                <a:gd name="T67" fmla="*/ 410 h 421"/>
                <a:gd name="T68" fmla="*/ 22 w 119"/>
                <a:gd name="T69" fmla="*/ 421 h 421"/>
                <a:gd name="T70" fmla="*/ 34 w 119"/>
                <a:gd name="T71" fmla="*/ 406 h 421"/>
                <a:gd name="T72" fmla="*/ 47 w 119"/>
                <a:gd name="T73" fmla="*/ 393 h 421"/>
                <a:gd name="T74" fmla="*/ 59 w 119"/>
                <a:gd name="T75" fmla="*/ 380 h 421"/>
                <a:gd name="T76" fmla="*/ 72 w 119"/>
                <a:gd name="T77" fmla="*/ 366 h 421"/>
                <a:gd name="T78" fmla="*/ 83 w 119"/>
                <a:gd name="T79" fmla="*/ 353 h 421"/>
                <a:gd name="T80" fmla="*/ 97 w 119"/>
                <a:gd name="T81" fmla="*/ 338 h 421"/>
                <a:gd name="T82" fmla="*/ 108 w 119"/>
                <a:gd name="T83" fmla="*/ 325 h 421"/>
                <a:gd name="T84" fmla="*/ 119 w 119"/>
                <a:gd name="T85" fmla="*/ 311 h 421"/>
                <a:gd name="T86" fmla="*/ 89 w 119"/>
                <a:gd name="T87" fmla="*/ 283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9" h="421">
                  <a:moveTo>
                    <a:pt x="89" y="283"/>
                  </a:moveTo>
                  <a:lnTo>
                    <a:pt x="57" y="321"/>
                  </a:lnTo>
                  <a:lnTo>
                    <a:pt x="38" y="131"/>
                  </a:lnTo>
                  <a:lnTo>
                    <a:pt x="112" y="47"/>
                  </a:lnTo>
                  <a:lnTo>
                    <a:pt x="100" y="0"/>
                  </a:lnTo>
                  <a:lnTo>
                    <a:pt x="0" y="110"/>
                  </a:lnTo>
                  <a:lnTo>
                    <a:pt x="0" y="114"/>
                  </a:lnTo>
                  <a:lnTo>
                    <a:pt x="0" y="119"/>
                  </a:lnTo>
                  <a:lnTo>
                    <a:pt x="0" y="123"/>
                  </a:lnTo>
                  <a:lnTo>
                    <a:pt x="0" y="129"/>
                  </a:lnTo>
                  <a:lnTo>
                    <a:pt x="0" y="133"/>
                  </a:lnTo>
                  <a:lnTo>
                    <a:pt x="2" y="137"/>
                  </a:lnTo>
                  <a:lnTo>
                    <a:pt x="2" y="142"/>
                  </a:lnTo>
                  <a:lnTo>
                    <a:pt x="2" y="148"/>
                  </a:lnTo>
                  <a:lnTo>
                    <a:pt x="2" y="152"/>
                  </a:lnTo>
                  <a:lnTo>
                    <a:pt x="2" y="157"/>
                  </a:lnTo>
                  <a:lnTo>
                    <a:pt x="2" y="161"/>
                  </a:lnTo>
                  <a:lnTo>
                    <a:pt x="3" y="167"/>
                  </a:lnTo>
                  <a:lnTo>
                    <a:pt x="3" y="171"/>
                  </a:lnTo>
                  <a:lnTo>
                    <a:pt x="3" y="176"/>
                  </a:lnTo>
                  <a:lnTo>
                    <a:pt x="3" y="180"/>
                  </a:lnTo>
                  <a:lnTo>
                    <a:pt x="3" y="186"/>
                  </a:lnTo>
                  <a:lnTo>
                    <a:pt x="3" y="192"/>
                  </a:lnTo>
                  <a:lnTo>
                    <a:pt x="3" y="195"/>
                  </a:lnTo>
                  <a:lnTo>
                    <a:pt x="3" y="201"/>
                  </a:lnTo>
                  <a:lnTo>
                    <a:pt x="5" y="205"/>
                  </a:lnTo>
                  <a:lnTo>
                    <a:pt x="5" y="211"/>
                  </a:lnTo>
                  <a:lnTo>
                    <a:pt x="5" y="214"/>
                  </a:lnTo>
                  <a:lnTo>
                    <a:pt x="7" y="220"/>
                  </a:lnTo>
                  <a:lnTo>
                    <a:pt x="7" y="226"/>
                  </a:lnTo>
                  <a:lnTo>
                    <a:pt x="7" y="230"/>
                  </a:lnTo>
                  <a:lnTo>
                    <a:pt x="7" y="235"/>
                  </a:lnTo>
                  <a:lnTo>
                    <a:pt x="7" y="239"/>
                  </a:lnTo>
                  <a:lnTo>
                    <a:pt x="7" y="245"/>
                  </a:lnTo>
                  <a:lnTo>
                    <a:pt x="7" y="249"/>
                  </a:lnTo>
                  <a:lnTo>
                    <a:pt x="9" y="254"/>
                  </a:lnTo>
                  <a:lnTo>
                    <a:pt x="9" y="260"/>
                  </a:lnTo>
                  <a:lnTo>
                    <a:pt x="11" y="264"/>
                  </a:lnTo>
                  <a:lnTo>
                    <a:pt x="11" y="269"/>
                  </a:lnTo>
                  <a:lnTo>
                    <a:pt x="11" y="273"/>
                  </a:lnTo>
                  <a:lnTo>
                    <a:pt x="11" y="277"/>
                  </a:lnTo>
                  <a:lnTo>
                    <a:pt x="11" y="283"/>
                  </a:lnTo>
                  <a:lnTo>
                    <a:pt x="11" y="287"/>
                  </a:lnTo>
                  <a:lnTo>
                    <a:pt x="11" y="292"/>
                  </a:lnTo>
                  <a:lnTo>
                    <a:pt x="13" y="298"/>
                  </a:lnTo>
                  <a:lnTo>
                    <a:pt x="13" y="304"/>
                  </a:lnTo>
                  <a:lnTo>
                    <a:pt x="13" y="307"/>
                  </a:lnTo>
                  <a:lnTo>
                    <a:pt x="13" y="311"/>
                  </a:lnTo>
                  <a:lnTo>
                    <a:pt x="13" y="317"/>
                  </a:lnTo>
                  <a:lnTo>
                    <a:pt x="15" y="323"/>
                  </a:lnTo>
                  <a:lnTo>
                    <a:pt x="15" y="326"/>
                  </a:lnTo>
                  <a:lnTo>
                    <a:pt x="15" y="332"/>
                  </a:lnTo>
                  <a:lnTo>
                    <a:pt x="17" y="336"/>
                  </a:lnTo>
                  <a:lnTo>
                    <a:pt x="17" y="342"/>
                  </a:lnTo>
                  <a:lnTo>
                    <a:pt x="17" y="347"/>
                  </a:lnTo>
                  <a:lnTo>
                    <a:pt x="17" y="351"/>
                  </a:lnTo>
                  <a:lnTo>
                    <a:pt x="17" y="357"/>
                  </a:lnTo>
                  <a:lnTo>
                    <a:pt x="17" y="361"/>
                  </a:lnTo>
                  <a:lnTo>
                    <a:pt x="17" y="366"/>
                  </a:lnTo>
                  <a:lnTo>
                    <a:pt x="19" y="370"/>
                  </a:lnTo>
                  <a:lnTo>
                    <a:pt x="19" y="376"/>
                  </a:lnTo>
                  <a:lnTo>
                    <a:pt x="21" y="382"/>
                  </a:lnTo>
                  <a:lnTo>
                    <a:pt x="21" y="385"/>
                  </a:lnTo>
                  <a:lnTo>
                    <a:pt x="21" y="391"/>
                  </a:lnTo>
                  <a:lnTo>
                    <a:pt x="21" y="395"/>
                  </a:lnTo>
                  <a:lnTo>
                    <a:pt x="21" y="401"/>
                  </a:lnTo>
                  <a:lnTo>
                    <a:pt x="21" y="404"/>
                  </a:lnTo>
                  <a:lnTo>
                    <a:pt x="21" y="410"/>
                  </a:lnTo>
                  <a:lnTo>
                    <a:pt x="22" y="416"/>
                  </a:lnTo>
                  <a:lnTo>
                    <a:pt x="22" y="421"/>
                  </a:lnTo>
                  <a:lnTo>
                    <a:pt x="28" y="414"/>
                  </a:lnTo>
                  <a:lnTo>
                    <a:pt x="34" y="406"/>
                  </a:lnTo>
                  <a:lnTo>
                    <a:pt x="40" y="401"/>
                  </a:lnTo>
                  <a:lnTo>
                    <a:pt x="47" y="393"/>
                  </a:lnTo>
                  <a:lnTo>
                    <a:pt x="53" y="387"/>
                  </a:lnTo>
                  <a:lnTo>
                    <a:pt x="59" y="380"/>
                  </a:lnTo>
                  <a:lnTo>
                    <a:pt x="64" y="372"/>
                  </a:lnTo>
                  <a:lnTo>
                    <a:pt x="72" y="366"/>
                  </a:lnTo>
                  <a:lnTo>
                    <a:pt x="78" y="359"/>
                  </a:lnTo>
                  <a:lnTo>
                    <a:pt x="83" y="353"/>
                  </a:lnTo>
                  <a:lnTo>
                    <a:pt x="89" y="345"/>
                  </a:lnTo>
                  <a:lnTo>
                    <a:pt x="97" y="338"/>
                  </a:lnTo>
                  <a:lnTo>
                    <a:pt x="100" y="332"/>
                  </a:lnTo>
                  <a:lnTo>
                    <a:pt x="108" y="325"/>
                  </a:lnTo>
                  <a:lnTo>
                    <a:pt x="114" y="317"/>
                  </a:lnTo>
                  <a:lnTo>
                    <a:pt x="119" y="311"/>
                  </a:lnTo>
                  <a:lnTo>
                    <a:pt x="89" y="283"/>
                  </a:lnTo>
                  <a:lnTo>
                    <a:pt x="89" y="28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38"/>
            <p:cNvSpPr>
              <a:spLocks/>
            </p:cNvSpPr>
            <p:nvPr/>
          </p:nvSpPr>
          <p:spPr bwMode="auto">
            <a:xfrm>
              <a:off x="1223" y="1223"/>
              <a:ext cx="94" cy="106"/>
            </a:xfrm>
            <a:custGeom>
              <a:avLst/>
              <a:gdLst>
                <a:gd name="T0" fmla="*/ 144 w 188"/>
                <a:gd name="T1" fmla="*/ 88 h 211"/>
                <a:gd name="T2" fmla="*/ 137 w 188"/>
                <a:gd name="T3" fmla="*/ 105 h 211"/>
                <a:gd name="T4" fmla="*/ 131 w 188"/>
                <a:gd name="T5" fmla="*/ 120 h 211"/>
                <a:gd name="T6" fmla="*/ 120 w 188"/>
                <a:gd name="T7" fmla="*/ 131 h 211"/>
                <a:gd name="T8" fmla="*/ 102 w 188"/>
                <a:gd name="T9" fmla="*/ 147 h 211"/>
                <a:gd name="T10" fmla="*/ 80 w 188"/>
                <a:gd name="T11" fmla="*/ 160 h 211"/>
                <a:gd name="T12" fmla="*/ 57 w 188"/>
                <a:gd name="T13" fmla="*/ 166 h 211"/>
                <a:gd name="T14" fmla="*/ 45 w 188"/>
                <a:gd name="T15" fmla="*/ 162 h 211"/>
                <a:gd name="T16" fmla="*/ 53 w 188"/>
                <a:gd name="T17" fmla="*/ 141 h 211"/>
                <a:gd name="T18" fmla="*/ 64 w 188"/>
                <a:gd name="T19" fmla="*/ 122 h 211"/>
                <a:gd name="T20" fmla="*/ 78 w 188"/>
                <a:gd name="T21" fmla="*/ 105 h 211"/>
                <a:gd name="T22" fmla="*/ 91 w 188"/>
                <a:gd name="T23" fmla="*/ 88 h 211"/>
                <a:gd name="T24" fmla="*/ 108 w 188"/>
                <a:gd name="T25" fmla="*/ 74 h 211"/>
                <a:gd name="T26" fmla="*/ 121 w 188"/>
                <a:gd name="T27" fmla="*/ 63 h 211"/>
                <a:gd name="T28" fmla="*/ 137 w 188"/>
                <a:gd name="T29" fmla="*/ 52 h 211"/>
                <a:gd name="T30" fmla="*/ 150 w 188"/>
                <a:gd name="T31" fmla="*/ 42 h 211"/>
                <a:gd name="T32" fmla="*/ 161 w 188"/>
                <a:gd name="T33" fmla="*/ 38 h 211"/>
                <a:gd name="T34" fmla="*/ 133 w 188"/>
                <a:gd name="T35" fmla="*/ 4 h 211"/>
                <a:gd name="T36" fmla="*/ 121 w 188"/>
                <a:gd name="T37" fmla="*/ 12 h 211"/>
                <a:gd name="T38" fmla="*/ 104 w 188"/>
                <a:gd name="T39" fmla="*/ 23 h 211"/>
                <a:gd name="T40" fmla="*/ 85 w 188"/>
                <a:gd name="T41" fmla="*/ 38 h 211"/>
                <a:gd name="T42" fmla="*/ 66 w 188"/>
                <a:gd name="T43" fmla="*/ 57 h 211"/>
                <a:gd name="T44" fmla="*/ 47 w 188"/>
                <a:gd name="T45" fmla="*/ 76 h 211"/>
                <a:gd name="T46" fmla="*/ 28 w 188"/>
                <a:gd name="T47" fmla="*/ 97 h 211"/>
                <a:gd name="T48" fmla="*/ 23 w 188"/>
                <a:gd name="T49" fmla="*/ 111 h 211"/>
                <a:gd name="T50" fmla="*/ 15 w 188"/>
                <a:gd name="T51" fmla="*/ 122 h 211"/>
                <a:gd name="T52" fmla="*/ 9 w 188"/>
                <a:gd name="T53" fmla="*/ 137 h 211"/>
                <a:gd name="T54" fmla="*/ 6 w 188"/>
                <a:gd name="T55" fmla="*/ 150 h 211"/>
                <a:gd name="T56" fmla="*/ 0 w 188"/>
                <a:gd name="T57" fmla="*/ 164 h 211"/>
                <a:gd name="T58" fmla="*/ 0 w 188"/>
                <a:gd name="T59" fmla="*/ 181 h 211"/>
                <a:gd name="T60" fmla="*/ 2 w 188"/>
                <a:gd name="T61" fmla="*/ 209 h 211"/>
                <a:gd name="T62" fmla="*/ 30 w 188"/>
                <a:gd name="T63" fmla="*/ 209 h 211"/>
                <a:gd name="T64" fmla="*/ 47 w 188"/>
                <a:gd name="T65" fmla="*/ 209 h 211"/>
                <a:gd name="T66" fmla="*/ 64 w 188"/>
                <a:gd name="T67" fmla="*/ 205 h 211"/>
                <a:gd name="T68" fmla="*/ 83 w 188"/>
                <a:gd name="T69" fmla="*/ 202 h 211"/>
                <a:gd name="T70" fmla="*/ 102 w 188"/>
                <a:gd name="T71" fmla="*/ 194 h 211"/>
                <a:gd name="T72" fmla="*/ 121 w 188"/>
                <a:gd name="T73" fmla="*/ 185 h 211"/>
                <a:gd name="T74" fmla="*/ 139 w 188"/>
                <a:gd name="T75" fmla="*/ 171 h 211"/>
                <a:gd name="T76" fmla="*/ 156 w 188"/>
                <a:gd name="T77" fmla="*/ 154 h 211"/>
                <a:gd name="T78" fmla="*/ 169 w 188"/>
                <a:gd name="T79" fmla="*/ 135 h 211"/>
                <a:gd name="T80" fmla="*/ 178 w 188"/>
                <a:gd name="T81" fmla="*/ 114 h 211"/>
                <a:gd name="T82" fmla="*/ 184 w 188"/>
                <a:gd name="T83" fmla="*/ 101 h 211"/>
                <a:gd name="T84" fmla="*/ 188 w 188"/>
                <a:gd name="T85" fmla="*/ 88 h 211"/>
                <a:gd name="T86" fmla="*/ 148 w 188"/>
                <a:gd name="T87" fmla="*/ 76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8" h="211">
                  <a:moveTo>
                    <a:pt x="148" y="76"/>
                  </a:moveTo>
                  <a:lnTo>
                    <a:pt x="144" y="82"/>
                  </a:lnTo>
                  <a:lnTo>
                    <a:pt x="144" y="88"/>
                  </a:lnTo>
                  <a:lnTo>
                    <a:pt x="140" y="93"/>
                  </a:lnTo>
                  <a:lnTo>
                    <a:pt x="140" y="101"/>
                  </a:lnTo>
                  <a:lnTo>
                    <a:pt x="137" y="105"/>
                  </a:lnTo>
                  <a:lnTo>
                    <a:pt x="135" y="111"/>
                  </a:lnTo>
                  <a:lnTo>
                    <a:pt x="133" y="114"/>
                  </a:lnTo>
                  <a:lnTo>
                    <a:pt x="131" y="120"/>
                  </a:lnTo>
                  <a:lnTo>
                    <a:pt x="127" y="124"/>
                  </a:lnTo>
                  <a:lnTo>
                    <a:pt x="123" y="128"/>
                  </a:lnTo>
                  <a:lnTo>
                    <a:pt x="120" y="131"/>
                  </a:lnTo>
                  <a:lnTo>
                    <a:pt x="118" y="135"/>
                  </a:lnTo>
                  <a:lnTo>
                    <a:pt x="110" y="141"/>
                  </a:lnTo>
                  <a:lnTo>
                    <a:pt x="102" y="147"/>
                  </a:lnTo>
                  <a:lnTo>
                    <a:pt x="95" y="150"/>
                  </a:lnTo>
                  <a:lnTo>
                    <a:pt x="87" y="156"/>
                  </a:lnTo>
                  <a:lnTo>
                    <a:pt x="80" y="160"/>
                  </a:lnTo>
                  <a:lnTo>
                    <a:pt x="72" y="162"/>
                  </a:lnTo>
                  <a:lnTo>
                    <a:pt x="64" y="164"/>
                  </a:lnTo>
                  <a:lnTo>
                    <a:pt x="57" y="166"/>
                  </a:lnTo>
                  <a:lnTo>
                    <a:pt x="49" y="167"/>
                  </a:lnTo>
                  <a:lnTo>
                    <a:pt x="44" y="167"/>
                  </a:lnTo>
                  <a:lnTo>
                    <a:pt x="45" y="162"/>
                  </a:lnTo>
                  <a:lnTo>
                    <a:pt x="47" y="154"/>
                  </a:lnTo>
                  <a:lnTo>
                    <a:pt x="49" y="147"/>
                  </a:lnTo>
                  <a:lnTo>
                    <a:pt x="53" y="141"/>
                  </a:lnTo>
                  <a:lnTo>
                    <a:pt x="55" y="135"/>
                  </a:lnTo>
                  <a:lnTo>
                    <a:pt x="59" y="128"/>
                  </a:lnTo>
                  <a:lnTo>
                    <a:pt x="64" y="122"/>
                  </a:lnTo>
                  <a:lnTo>
                    <a:pt x="68" y="116"/>
                  </a:lnTo>
                  <a:lnTo>
                    <a:pt x="72" y="111"/>
                  </a:lnTo>
                  <a:lnTo>
                    <a:pt x="78" y="105"/>
                  </a:lnTo>
                  <a:lnTo>
                    <a:pt x="82" y="97"/>
                  </a:lnTo>
                  <a:lnTo>
                    <a:pt x="87" y="93"/>
                  </a:lnTo>
                  <a:lnTo>
                    <a:pt x="91" y="88"/>
                  </a:lnTo>
                  <a:lnTo>
                    <a:pt x="97" y="84"/>
                  </a:lnTo>
                  <a:lnTo>
                    <a:pt x="102" y="78"/>
                  </a:lnTo>
                  <a:lnTo>
                    <a:pt x="108" y="74"/>
                  </a:lnTo>
                  <a:lnTo>
                    <a:pt x="112" y="71"/>
                  </a:lnTo>
                  <a:lnTo>
                    <a:pt x="118" y="67"/>
                  </a:lnTo>
                  <a:lnTo>
                    <a:pt x="121" y="63"/>
                  </a:lnTo>
                  <a:lnTo>
                    <a:pt x="127" y="59"/>
                  </a:lnTo>
                  <a:lnTo>
                    <a:pt x="131" y="55"/>
                  </a:lnTo>
                  <a:lnTo>
                    <a:pt x="137" y="52"/>
                  </a:lnTo>
                  <a:lnTo>
                    <a:pt x="140" y="50"/>
                  </a:lnTo>
                  <a:lnTo>
                    <a:pt x="144" y="48"/>
                  </a:lnTo>
                  <a:lnTo>
                    <a:pt x="150" y="42"/>
                  </a:lnTo>
                  <a:lnTo>
                    <a:pt x="156" y="40"/>
                  </a:lnTo>
                  <a:lnTo>
                    <a:pt x="159" y="38"/>
                  </a:lnTo>
                  <a:lnTo>
                    <a:pt x="161" y="38"/>
                  </a:lnTo>
                  <a:lnTo>
                    <a:pt x="142" y="0"/>
                  </a:lnTo>
                  <a:lnTo>
                    <a:pt x="139" y="2"/>
                  </a:lnTo>
                  <a:lnTo>
                    <a:pt x="133" y="4"/>
                  </a:lnTo>
                  <a:lnTo>
                    <a:pt x="129" y="8"/>
                  </a:lnTo>
                  <a:lnTo>
                    <a:pt x="125" y="10"/>
                  </a:lnTo>
                  <a:lnTo>
                    <a:pt x="121" y="12"/>
                  </a:lnTo>
                  <a:lnTo>
                    <a:pt x="116" y="16"/>
                  </a:lnTo>
                  <a:lnTo>
                    <a:pt x="110" y="19"/>
                  </a:lnTo>
                  <a:lnTo>
                    <a:pt x="104" y="23"/>
                  </a:lnTo>
                  <a:lnTo>
                    <a:pt x="99" y="29"/>
                  </a:lnTo>
                  <a:lnTo>
                    <a:pt x="93" y="33"/>
                  </a:lnTo>
                  <a:lnTo>
                    <a:pt x="85" y="38"/>
                  </a:lnTo>
                  <a:lnTo>
                    <a:pt x="80" y="44"/>
                  </a:lnTo>
                  <a:lnTo>
                    <a:pt x="72" y="50"/>
                  </a:lnTo>
                  <a:lnTo>
                    <a:pt x="66" y="57"/>
                  </a:lnTo>
                  <a:lnTo>
                    <a:pt x="61" y="63"/>
                  </a:lnTo>
                  <a:lnTo>
                    <a:pt x="53" y="69"/>
                  </a:lnTo>
                  <a:lnTo>
                    <a:pt x="47" y="76"/>
                  </a:lnTo>
                  <a:lnTo>
                    <a:pt x="40" y="84"/>
                  </a:lnTo>
                  <a:lnTo>
                    <a:pt x="34" y="92"/>
                  </a:lnTo>
                  <a:lnTo>
                    <a:pt x="28" y="97"/>
                  </a:lnTo>
                  <a:lnTo>
                    <a:pt x="26" y="101"/>
                  </a:lnTo>
                  <a:lnTo>
                    <a:pt x="25" y="107"/>
                  </a:lnTo>
                  <a:lnTo>
                    <a:pt x="23" y="111"/>
                  </a:lnTo>
                  <a:lnTo>
                    <a:pt x="19" y="114"/>
                  </a:lnTo>
                  <a:lnTo>
                    <a:pt x="17" y="118"/>
                  </a:lnTo>
                  <a:lnTo>
                    <a:pt x="15" y="122"/>
                  </a:lnTo>
                  <a:lnTo>
                    <a:pt x="13" y="128"/>
                  </a:lnTo>
                  <a:lnTo>
                    <a:pt x="11" y="131"/>
                  </a:lnTo>
                  <a:lnTo>
                    <a:pt x="9" y="137"/>
                  </a:lnTo>
                  <a:lnTo>
                    <a:pt x="7" y="141"/>
                  </a:lnTo>
                  <a:lnTo>
                    <a:pt x="6" y="147"/>
                  </a:lnTo>
                  <a:lnTo>
                    <a:pt x="6" y="150"/>
                  </a:lnTo>
                  <a:lnTo>
                    <a:pt x="4" y="156"/>
                  </a:lnTo>
                  <a:lnTo>
                    <a:pt x="2" y="160"/>
                  </a:lnTo>
                  <a:lnTo>
                    <a:pt x="0" y="164"/>
                  </a:lnTo>
                  <a:lnTo>
                    <a:pt x="0" y="169"/>
                  </a:lnTo>
                  <a:lnTo>
                    <a:pt x="0" y="175"/>
                  </a:lnTo>
                  <a:lnTo>
                    <a:pt x="0" y="181"/>
                  </a:lnTo>
                  <a:lnTo>
                    <a:pt x="0" y="185"/>
                  </a:lnTo>
                  <a:lnTo>
                    <a:pt x="0" y="190"/>
                  </a:lnTo>
                  <a:lnTo>
                    <a:pt x="2" y="209"/>
                  </a:lnTo>
                  <a:lnTo>
                    <a:pt x="21" y="211"/>
                  </a:lnTo>
                  <a:lnTo>
                    <a:pt x="26" y="209"/>
                  </a:lnTo>
                  <a:lnTo>
                    <a:pt x="30" y="209"/>
                  </a:lnTo>
                  <a:lnTo>
                    <a:pt x="36" y="209"/>
                  </a:lnTo>
                  <a:lnTo>
                    <a:pt x="42" y="209"/>
                  </a:lnTo>
                  <a:lnTo>
                    <a:pt x="47" y="209"/>
                  </a:lnTo>
                  <a:lnTo>
                    <a:pt x="53" y="207"/>
                  </a:lnTo>
                  <a:lnTo>
                    <a:pt x="59" y="207"/>
                  </a:lnTo>
                  <a:lnTo>
                    <a:pt x="64" y="205"/>
                  </a:lnTo>
                  <a:lnTo>
                    <a:pt x="70" y="205"/>
                  </a:lnTo>
                  <a:lnTo>
                    <a:pt x="78" y="204"/>
                  </a:lnTo>
                  <a:lnTo>
                    <a:pt x="83" y="202"/>
                  </a:lnTo>
                  <a:lnTo>
                    <a:pt x="89" y="200"/>
                  </a:lnTo>
                  <a:lnTo>
                    <a:pt x="97" y="196"/>
                  </a:lnTo>
                  <a:lnTo>
                    <a:pt x="102" y="194"/>
                  </a:lnTo>
                  <a:lnTo>
                    <a:pt x="110" y="190"/>
                  </a:lnTo>
                  <a:lnTo>
                    <a:pt x="116" y="188"/>
                  </a:lnTo>
                  <a:lnTo>
                    <a:pt x="121" y="185"/>
                  </a:lnTo>
                  <a:lnTo>
                    <a:pt x="127" y="181"/>
                  </a:lnTo>
                  <a:lnTo>
                    <a:pt x="133" y="175"/>
                  </a:lnTo>
                  <a:lnTo>
                    <a:pt x="139" y="171"/>
                  </a:lnTo>
                  <a:lnTo>
                    <a:pt x="144" y="166"/>
                  </a:lnTo>
                  <a:lnTo>
                    <a:pt x="150" y="160"/>
                  </a:lnTo>
                  <a:lnTo>
                    <a:pt x="156" y="154"/>
                  </a:lnTo>
                  <a:lnTo>
                    <a:pt x="161" y="148"/>
                  </a:lnTo>
                  <a:lnTo>
                    <a:pt x="165" y="143"/>
                  </a:lnTo>
                  <a:lnTo>
                    <a:pt x="169" y="135"/>
                  </a:lnTo>
                  <a:lnTo>
                    <a:pt x="173" y="128"/>
                  </a:lnTo>
                  <a:lnTo>
                    <a:pt x="178" y="120"/>
                  </a:lnTo>
                  <a:lnTo>
                    <a:pt x="178" y="114"/>
                  </a:lnTo>
                  <a:lnTo>
                    <a:pt x="180" y="111"/>
                  </a:lnTo>
                  <a:lnTo>
                    <a:pt x="182" y="107"/>
                  </a:lnTo>
                  <a:lnTo>
                    <a:pt x="184" y="101"/>
                  </a:lnTo>
                  <a:lnTo>
                    <a:pt x="184" y="97"/>
                  </a:lnTo>
                  <a:lnTo>
                    <a:pt x="186" y="93"/>
                  </a:lnTo>
                  <a:lnTo>
                    <a:pt x="188" y="88"/>
                  </a:lnTo>
                  <a:lnTo>
                    <a:pt x="188" y="84"/>
                  </a:lnTo>
                  <a:lnTo>
                    <a:pt x="148" y="76"/>
                  </a:lnTo>
                  <a:lnTo>
                    <a:pt x="148" y="76"/>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39"/>
            <p:cNvSpPr>
              <a:spLocks/>
            </p:cNvSpPr>
            <p:nvPr/>
          </p:nvSpPr>
          <p:spPr bwMode="auto">
            <a:xfrm>
              <a:off x="1305" y="928"/>
              <a:ext cx="94" cy="58"/>
            </a:xfrm>
            <a:custGeom>
              <a:avLst/>
              <a:gdLst>
                <a:gd name="T0" fmla="*/ 0 w 188"/>
                <a:gd name="T1" fmla="*/ 38 h 116"/>
                <a:gd name="T2" fmla="*/ 171 w 188"/>
                <a:gd name="T3" fmla="*/ 116 h 116"/>
                <a:gd name="T4" fmla="*/ 188 w 188"/>
                <a:gd name="T5" fmla="*/ 78 h 116"/>
                <a:gd name="T6" fmla="*/ 17 w 188"/>
                <a:gd name="T7" fmla="*/ 0 h 116"/>
                <a:gd name="T8" fmla="*/ 0 w 188"/>
                <a:gd name="T9" fmla="*/ 38 h 116"/>
                <a:gd name="T10" fmla="*/ 0 w 188"/>
                <a:gd name="T11" fmla="*/ 38 h 116"/>
              </a:gdLst>
              <a:ahLst/>
              <a:cxnLst>
                <a:cxn ang="0">
                  <a:pos x="T0" y="T1"/>
                </a:cxn>
                <a:cxn ang="0">
                  <a:pos x="T2" y="T3"/>
                </a:cxn>
                <a:cxn ang="0">
                  <a:pos x="T4" y="T5"/>
                </a:cxn>
                <a:cxn ang="0">
                  <a:pos x="T6" y="T7"/>
                </a:cxn>
                <a:cxn ang="0">
                  <a:pos x="T8" y="T9"/>
                </a:cxn>
                <a:cxn ang="0">
                  <a:pos x="T10" y="T11"/>
                </a:cxn>
              </a:cxnLst>
              <a:rect l="0" t="0" r="r" b="b"/>
              <a:pathLst>
                <a:path w="188" h="116">
                  <a:moveTo>
                    <a:pt x="0" y="38"/>
                  </a:moveTo>
                  <a:lnTo>
                    <a:pt x="171" y="116"/>
                  </a:lnTo>
                  <a:lnTo>
                    <a:pt x="188" y="78"/>
                  </a:lnTo>
                  <a:lnTo>
                    <a:pt x="17" y="0"/>
                  </a:lnTo>
                  <a:lnTo>
                    <a:pt x="0" y="38"/>
                  </a:lnTo>
                  <a:lnTo>
                    <a:pt x="0" y="38"/>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40"/>
            <p:cNvSpPr>
              <a:spLocks/>
            </p:cNvSpPr>
            <p:nvPr/>
          </p:nvSpPr>
          <p:spPr bwMode="auto">
            <a:xfrm>
              <a:off x="1308" y="975"/>
              <a:ext cx="51" cy="35"/>
            </a:xfrm>
            <a:custGeom>
              <a:avLst/>
              <a:gdLst>
                <a:gd name="T0" fmla="*/ 0 w 101"/>
                <a:gd name="T1" fmla="*/ 2 h 70"/>
                <a:gd name="T2" fmla="*/ 0 w 101"/>
                <a:gd name="T3" fmla="*/ 5 h 70"/>
                <a:gd name="T4" fmla="*/ 2 w 101"/>
                <a:gd name="T5" fmla="*/ 9 h 70"/>
                <a:gd name="T6" fmla="*/ 2 w 101"/>
                <a:gd name="T7" fmla="*/ 15 h 70"/>
                <a:gd name="T8" fmla="*/ 6 w 101"/>
                <a:gd name="T9" fmla="*/ 23 h 70"/>
                <a:gd name="T10" fmla="*/ 7 w 101"/>
                <a:gd name="T11" fmla="*/ 32 h 70"/>
                <a:gd name="T12" fmla="*/ 13 w 101"/>
                <a:gd name="T13" fmla="*/ 40 h 70"/>
                <a:gd name="T14" fmla="*/ 17 w 101"/>
                <a:gd name="T15" fmla="*/ 43 h 70"/>
                <a:gd name="T16" fmla="*/ 21 w 101"/>
                <a:gd name="T17" fmla="*/ 49 h 70"/>
                <a:gd name="T18" fmla="*/ 25 w 101"/>
                <a:gd name="T19" fmla="*/ 53 h 70"/>
                <a:gd name="T20" fmla="*/ 28 w 101"/>
                <a:gd name="T21" fmla="*/ 57 h 70"/>
                <a:gd name="T22" fmla="*/ 36 w 101"/>
                <a:gd name="T23" fmla="*/ 60 h 70"/>
                <a:gd name="T24" fmla="*/ 44 w 101"/>
                <a:gd name="T25" fmla="*/ 64 h 70"/>
                <a:gd name="T26" fmla="*/ 47 w 101"/>
                <a:gd name="T27" fmla="*/ 64 h 70"/>
                <a:gd name="T28" fmla="*/ 51 w 101"/>
                <a:gd name="T29" fmla="*/ 66 h 70"/>
                <a:gd name="T30" fmla="*/ 55 w 101"/>
                <a:gd name="T31" fmla="*/ 66 h 70"/>
                <a:gd name="T32" fmla="*/ 61 w 101"/>
                <a:gd name="T33" fmla="*/ 68 h 70"/>
                <a:gd name="T34" fmla="*/ 64 w 101"/>
                <a:gd name="T35" fmla="*/ 68 h 70"/>
                <a:gd name="T36" fmla="*/ 68 w 101"/>
                <a:gd name="T37" fmla="*/ 70 h 70"/>
                <a:gd name="T38" fmla="*/ 74 w 101"/>
                <a:gd name="T39" fmla="*/ 70 h 70"/>
                <a:gd name="T40" fmla="*/ 80 w 101"/>
                <a:gd name="T41" fmla="*/ 70 h 70"/>
                <a:gd name="T42" fmla="*/ 83 w 101"/>
                <a:gd name="T43" fmla="*/ 68 h 70"/>
                <a:gd name="T44" fmla="*/ 89 w 101"/>
                <a:gd name="T45" fmla="*/ 68 h 70"/>
                <a:gd name="T46" fmla="*/ 93 w 101"/>
                <a:gd name="T47" fmla="*/ 68 h 70"/>
                <a:gd name="T48" fmla="*/ 101 w 101"/>
                <a:gd name="T49" fmla="*/ 66 h 70"/>
                <a:gd name="T50" fmla="*/ 91 w 101"/>
                <a:gd name="T51" fmla="*/ 26 h 70"/>
                <a:gd name="T52" fmla="*/ 83 w 101"/>
                <a:gd name="T53" fmla="*/ 26 h 70"/>
                <a:gd name="T54" fmla="*/ 78 w 101"/>
                <a:gd name="T55" fmla="*/ 26 h 70"/>
                <a:gd name="T56" fmla="*/ 74 w 101"/>
                <a:gd name="T57" fmla="*/ 26 h 70"/>
                <a:gd name="T58" fmla="*/ 68 w 101"/>
                <a:gd name="T59" fmla="*/ 26 h 70"/>
                <a:gd name="T60" fmla="*/ 61 w 101"/>
                <a:gd name="T61" fmla="*/ 26 h 70"/>
                <a:gd name="T62" fmla="*/ 55 w 101"/>
                <a:gd name="T63" fmla="*/ 23 h 70"/>
                <a:gd name="T64" fmla="*/ 47 w 101"/>
                <a:gd name="T65" fmla="*/ 17 h 70"/>
                <a:gd name="T66" fmla="*/ 45 w 101"/>
                <a:gd name="T67" fmla="*/ 13 h 70"/>
                <a:gd name="T68" fmla="*/ 44 w 101"/>
                <a:gd name="T69" fmla="*/ 5 h 70"/>
                <a:gd name="T70" fmla="*/ 42 w 101"/>
                <a:gd name="T71" fmla="*/ 0 h 70"/>
                <a:gd name="T72" fmla="*/ 34 w 101"/>
                <a:gd name="T73" fmla="*/ 0 h 70"/>
                <a:gd name="T74" fmla="*/ 0 w 101"/>
                <a:gd name="T75" fmla="*/ 2 h 70"/>
                <a:gd name="T76" fmla="*/ 0 w 101"/>
                <a:gd name="T7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1" h="70">
                  <a:moveTo>
                    <a:pt x="0" y="2"/>
                  </a:moveTo>
                  <a:lnTo>
                    <a:pt x="0" y="5"/>
                  </a:lnTo>
                  <a:lnTo>
                    <a:pt x="2" y="9"/>
                  </a:lnTo>
                  <a:lnTo>
                    <a:pt x="2" y="15"/>
                  </a:lnTo>
                  <a:lnTo>
                    <a:pt x="6" y="23"/>
                  </a:lnTo>
                  <a:lnTo>
                    <a:pt x="7" y="32"/>
                  </a:lnTo>
                  <a:lnTo>
                    <a:pt x="13" y="40"/>
                  </a:lnTo>
                  <a:lnTo>
                    <a:pt x="17" y="43"/>
                  </a:lnTo>
                  <a:lnTo>
                    <a:pt x="21" y="49"/>
                  </a:lnTo>
                  <a:lnTo>
                    <a:pt x="25" y="53"/>
                  </a:lnTo>
                  <a:lnTo>
                    <a:pt x="28" y="57"/>
                  </a:lnTo>
                  <a:lnTo>
                    <a:pt x="36" y="60"/>
                  </a:lnTo>
                  <a:lnTo>
                    <a:pt x="44" y="64"/>
                  </a:lnTo>
                  <a:lnTo>
                    <a:pt x="47" y="64"/>
                  </a:lnTo>
                  <a:lnTo>
                    <a:pt x="51" y="66"/>
                  </a:lnTo>
                  <a:lnTo>
                    <a:pt x="55" y="66"/>
                  </a:lnTo>
                  <a:lnTo>
                    <a:pt x="61" y="68"/>
                  </a:lnTo>
                  <a:lnTo>
                    <a:pt x="64" y="68"/>
                  </a:lnTo>
                  <a:lnTo>
                    <a:pt x="68" y="70"/>
                  </a:lnTo>
                  <a:lnTo>
                    <a:pt x="74" y="70"/>
                  </a:lnTo>
                  <a:lnTo>
                    <a:pt x="80" y="70"/>
                  </a:lnTo>
                  <a:lnTo>
                    <a:pt x="83" y="68"/>
                  </a:lnTo>
                  <a:lnTo>
                    <a:pt x="89" y="68"/>
                  </a:lnTo>
                  <a:lnTo>
                    <a:pt x="93" y="68"/>
                  </a:lnTo>
                  <a:lnTo>
                    <a:pt x="101" y="66"/>
                  </a:lnTo>
                  <a:lnTo>
                    <a:pt x="91" y="26"/>
                  </a:lnTo>
                  <a:lnTo>
                    <a:pt x="83" y="26"/>
                  </a:lnTo>
                  <a:lnTo>
                    <a:pt x="78" y="26"/>
                  </a:lnTo>
                  <a:lnTo>
                    <a:pt x="74" y="26"/>
                  </a:lnTo>
                  <a:lnTo>
                    <a:pt x="68" y="26"/>
                  </a:lnTo>
                  <a:lnTo>
                    <a:pt x="61" y="26"/>
                  </a:lnTo>
                  <a:lnTo>
                    <a:pt x="55" y="23"/>
                  </a:lnTo>
                  <a:lnTo>
                    <a:pt x="47" y="17"/>
                  </a:lnTo>
                  <a:lnTo>
                    <a:pt x="45" y="13"/>
                  </a:lnTo>
                  <a:lnTo>
                    <a:pt x="44" y="5"/>
                  </a:lnTo>
                  <a:lnTo>
                    <a:pt x="42" y="0"/>
                  </a:lnTo>
                  <a:lnTo>
                    <a:pt x="34" y="0"/>
                  </a:lnTo>
                  <a:lnTo>
                    <a:pt x="0" y="2"/>
                  </a:lnTo>
                  <a:lnTo>
                    <a:pt x="0" y="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41"/>
            <p:cNvSpPr>
              <a:spLocks/>
            </p:cNvSpPr>
            <p:nvPr/>
          </p:nvSpPr>
          <p:spPr bwMode="auto">
            <a:xfrm>
              <a:off x="1301" y="1020"/>
              <a:ext cx="53" cy="34"/>
            </a:xfrm>
            <a:custGeom>
              <a:avLst/>
              <a:gdLst>
                <a:gd name="T0" fmla="*/ 0 w 106"/>
                <a:gd name="T1" fmla="*/ 13 h 68"/>
                <a:gd name="T2" fmla="*/ 2 w 106"/>
                <a:gd name="T3" fmla="*/ 17 h 68"/>
                <a:gd name="T4" fmla="*/ 3 w 106"/>
                <a:gd name="T5" fmla="*/ 23 h 68"/>
                <a:gd name="T6" fmla="*/ 5 w 106"/>
                <a:gd name="T7" fmla="*/ 27 h 68"/>
                <a:gd name="T8" fmla="*/ 7 w 106"/>
                <a:gd name="T9" fmla="*/ 32 h 68"/>
                <a:gd name="T10" fmla="*/ 9 w 106"/>
                <a:gd name="T11" fmla="*/ 36 h 68"/>
                <a:gd name="T12" fmla="*/ 13 w 106"/>
                <a:gd name="T13" fmla="*/ 40 h 68"/>
                <a:gd name="T14" fmla="*/ 15 w 106"/>
                <a:gd name="T15" fmla="*/ 44 h 68"/>
                <a:gd name="T16" fmla="*/ 19 w 106"/>
                <a:gd name="T17" fmla="*/ 49 h 68"/>
                <a:gd name="T18" fmla="*/ 22 w 106"/>
                <a:gd name="T19" fmla="*/ 53 h 68"/>
                <a:gd name="T20" fmla="*/ 28 w 106"/>
                <a:gd name="T21" fmla="*/ 57 h 68"/>
                <a:gd name="T22" fmla="*/ 32 w 106"/>
                <a:gd name="T23" fmla="*/ 61 h 68"/>
                <a:gd name="T24" fmla="*/ 38 w 106"/>
                <a:gd name="T25" fmla="*/ 63 h 68"/>
                <a:gd name="T26" fmla="*/ 43 w 106"/>
                <a:gd name="T27" fmla="*/ 65 h 68"/>
                <a:gd name="T28" fmla="*/ 49 w 106"/>
                <a:gd name="T29" fmla="*/ 68 h 68"/>
                <a:gd name="T30" fmla="*/ 57 w 106"/>
                <a:gd name="T31" fmla="*/ 68 h 68"/>
                <a:gd name="T32" fmla="*/ 64 w 106"/>
                <a:gd name="T33" fmla="*/ 68 h 68"/>
                <a:gd name="T34" fmla="*/ 70 w 106"/>
                <a:gd name="T35" fmla="*/ 65 h 68"/>
                <a:gd name="T36" fmla="*/ 78 w 106"/>
                <a:gd name="T37" fmla="*/ 63 h 68"/>
                <a:gd name="T38" fmla="*/ 85 w 106"/>
                <a:gd name="T39" fmla="*/ 59 h 68"/>
                <a:gd name="T40" fmla="*/ 93 w 106"/>
                <a:gd name="T41" fmla="*/ 53 h 68"/>
                <a:gd name="T42" fmla="*/ 98 w 106"/>
                <a:gd name="T43" fmla="*/ 47 h 68"/>
                <a:gd name="T44" fmla="*/ 106 w 106"/>
                <a:gd name="T45" fmla="*/ 40 h 68"/>
                <a:gd name="T46" fmla="*/ 78 w 106"/>
                <a:gd name="T47" fmla="*/ 17 h 68"/>
                <a:gd name="T48" fmla="*/ 76 w 106"/>
                <a:gd name="T49" fmla="*/ 21 h 68"/>
                <a:gd name="T50" fmla="*/ 74 w 106"/>
                <a:gd name="T51" fmla="*/ 23 h 68"/>
                <a:gd name="T52" fmla="*/ 72 w 106"/>
                <a:gd name="T53" fmla="*/ 25 h 68"/>
                <a:gd name="T54" fmla="*/ 68 w 106"/>
                <a:gd name="T55" fmla="*/ 27 h 68"/>
                <a:gd name="T56" fmla="*/ 60 w 106"/>
                <a:gd name="T57" fmla="*/ 27 h 68"/>
                <a:gd name="T58" fmla="*/ 59 w 106"/>
                <a:gd name="T59" fmla="*/ 27 h 68"/>
                <a:gd name="T60" fmla="*/ 53 w 106"/>
                <a:gd name="T61" fmla="*/ 25 h 68"/>
                <a:gd name="T62" fmla="*/ 43 w 106"/>
                <a:gd name="T63" fmla="*/ 19 h 68"/>
                <a:gd name="T64" fmla="*/ 40 w 106"/>
                <a:gd name="T65" fmla="*/ 15 h 68"/>
                <a:gd name="T66" fmla="*/ 36 w 106"/>
                <a:gd name="T67" fmla="*/ 11 h 68"/>
                <a:gd name="T68" fmla="*/ 34 w 106"/>
                <a:gd name="T69" fmla="*/ 6 h 68"/>
                <a:gd name="T70" fmla="*/ 34 w 106"/>
                <a:gd name="T71" fmla="*/ 0 h 68"/>
                <a:gd name="T72" fmla="*/ 0 w 106"/>
                <a:gd name="T73" fmla="*/ 13 h 68"/>
                <a:gd name="T74" fmla="*/ 0 w 106"/>
                <a:gd name="T75" fmla="*/ 1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6" h="68">
                  <a:moveTo>
                    <a:pt x="0" y="13"/>
                  </a:moveTo>
                  <a:lnTo>
                    <a:pt x="2" y="17"/>
                  </a:lnTo>
                  <a:lnTo>
                    <a:pt x="3" y="23"/>
                  </a:lnTo>
                  <a:lnTo>
                    <a:pt x="5" y="27"/>
                  </a:lnTo>
                  <a:lnTo>
                    <a:pt x="7" y="32"/>
                  </a:lnTo>
                  <a:lnTo>
                    <a:pt x="9" y="36"/>
                  </a:lnTo>
                  <a:lnTo>
                    <a:pt x="13" y="40"/>
                  </a:lnTo>
                  <a:lnTo>
                    <a:pt x="15" y="44"/>
                  </a:lnTo>
                  <a:lnTo>
                    <a:pt x="19" y="49"/>
                  </a:lnTo>
                  <a:lnTo>
                    <a:pt x="22" y="53"/>
                  </a:lnTo>
                  <a:lnTo>
                    <a:pt x="28" y="57"/>
                  </a:lnTo>
                  <a:lnTo>
                    <a:pt x="32" y="61"/>
                  </a:lnTo>
                  <a:lnTo>
                    <a:pt x="38" y="63"/>
                  </a:lnTo>
                  <a:lnTo>
                    <a:pt x="43" y="65"/>
                  </a:lnTo>
                  <a:lnTo>
                    <a:pt x="49" y="68"/>
                  </a:lnTo>
                  <a:lnTo>
                    <a:pt x="57" y="68"/>
                  </a:lnTo>
                  <a:lnTo>
                    <a:pt x="64" y="68"/>
                  </a:lnTo>
                  <a:lnTo>
                    <a:pt x="70" y="65"/>
                  </a:lnTo>
                  <a:lnTo>
                    <a:pt x="78" y="63"/>
                  </a:lnTo>
                  <a:lnTo>
                    <a:pt x="85" y="59"/>
                  </a:lnTo>
                  <a:lnTo>
                    <a:pt x="93" y="53"/>
                  </a:lnTo>
                  <a:lnTo>
                    <a:pt x="98" y="47"/>
                  </a:lnTo>
                  <a:lnTo>
                    <a:pt x="106" y="40"/>
                  </a:lnTo>
                  <a:lnTo>
                    <a:pt x="78" y="17"/>
                  </a:lnTo>
                  <a:lnTo>
                    <a:pt x="76" y="21"/>
                  </a:lnTo>
                  <a:lnTo>
                    <a:pt x="74" y="23"/>
                  </a:lnTo>
                  <a:lnTo>
                    <a:pt x="72" y="25"/>
                  </a:lnTo>
                  <a:lnTo>
                    <a:pt x="68" y="27"/>
                  </a:lnTo>
                  <a:lnTo>
                    <a:pt x="60" y="27"/>
                  </a:lnTo>
                  <a:lnTo>
                    <a:pt x="59" y="27"/>
                  </a:lnTo>
                  <a:lnTo>
                    <a:pt x="53" y="25"/>
                  </a:lnTo>
                  <a:lnTo>
                    <a:pt x="43" y="19"/>
                  </a:lnTo>
                  <a:lnTo>
                    <a:pt x="40" y="15"/>
                  </a:lnTo>
                  <a:lnTo>
                    <a:pt x="36" y="11"/>
                  </a:lnTo>
                  <a:lnTo>
                    <a:pt x="34" y="6"/>
                  </a:lnTo>
                  <a:lnTo>
                    <a:pt x="34" y="0"/>
                  </a:lnTo>
                  <a:lnTo>
                    <a:pt x="0" y="13"/>
                  </a:lnTo>
                  <a:lnTo>
                    <a:pt x="0" y="1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Freeform 42"/>
            <p:cNvSpPr>
              <a:spLocks/>
            </p:cNvSpPr>
            <p:nvPr/>
          </p:nvSpPr>
          <p:spPr bwMode="auto">
            <a:xfrm>
              <a:off x="1322" y="1073"/>
              <a:ext cx="46" cy="34"/>
            </a:xfrm>
            <a:custGeom>
              <a:avLst/>
              <a:gdLst>
                <a:gd name="T0" fmla="*/ 0 w 94"/>
                <a:gd name="T1" fmla="*/ 14 h 69"/>
                <a:gd name="T2" fmla="*/ 0 w 94"/>
                <a:gd name="T3" fmla="*/ 16 h 69"/>
                <a:gd name="T4" fmla="*/ 2 w 94"/>
                <a:gd name="T5" fmla="*/ 21 h 69"/>
                <a:gd name="T6" fmla="*/ 4 w 94"/>
                <a:gd name="T7" fmla="*/ 25 h 69"/>
                <a:gd name="T8" fmla="*/ 6 w 94"/>
                <a:gd name="T9" fmla="*/ 31 h 69"/>
                <a:gd name="T10" fmla="*/ 8 w 94"/>
                <a:gd name="T11" fmla="*/ 35 h 69"/>
                <a:gd name="T12" fmla="*/ 12 w 94"/>
                <a:gd name="T13" fmla="*/ 38 h 69"/>
                <a:gd name="T14" fmla="*/ 14 w 94"/>
                <a:gd name="T15" fmla="*/ 44 h 69"/>
                <a:gd name="T16" fmla="*/ 18 w 94"/>
                <a:gd name="T17" fmla="*/ 48 h 69"/>
                <a:gd name="T18" fmla="*/ 23 w 94"/>
                <a:gd name="T19" fmla="*/ 55 h 69"/>
                <a:gd name="T20" fmla="*/ 31 w 94"/>
                <a:gd name="T21" fmla="*/ 63 h 69"/>
                <a:gd name="T22" fmla="*/ 37 w 94"/>
                <a:gd name="T23" fmla="*/ 65 h 69"/>
                <a:gd name="T24" fmla="*/ 40 w 94"/>
                <a:gd name="T25" fmla="*/ 67 h 69"/>
                <a:gd name="T26" fmla="*/ 46 w 94"/>
                <a:gd name="T27" fmla="*/ 69 h 69"/>
                <a:gd name="T28" fmla="*/ 50 w 94"/>
                <a:gd name="T29" fmla="*/ 69 h 69"/>
                <a:gd name="T30" fmla="*/ 56 w 94"/>
                <a:gd name="T31" fmla="*/ 69 h 69"/>
                <a:gd name="T32" fmla="*/ 59 w 94"/>
                <a:gd name="T33" fmla="*/ 67 h 69"/>
                <a:gd name="T34" fmla="*/ 63 w 94"/>
                <a:gd name="T35" fmla="*/ 65 h 69"/>
                <a:gd name="T36" fmla="*/ 69 w 94"/>
                <a:gd name="T37" fmla="*/ 63 h 69"/>
                <a:gd name="T38" fmla="*/ 75 w 94"/>
                <a:gd name="T39" fmla="*/ 57 h 69"/>
                <a:gd name="T40" fmla="*/ 82 w 94"/>
                <a:gd name="T41" fmla="*/ 52 h 69"/>
                <a:gd name="T42" fmla="*/ 86 w 94"/>
                <a:gd name="T43" fmla="*/ 44 h 69"/>
                <a:gd name="T44" fmla="*/ 90 w 94"/>
                <a:gd name="T45" fmla="*/ 36 h 69"/>
                <a:gd name="T46" fmla="*/ 92 w 94"/>
                <a:gd name="T47" fmla="*/ 29 h 69"/>
                <a:gd name="T48" fmla="*/ 94 w 94"/>
                <a:gd name="T49" fmla="*/ 25 h 69"/>
                <a:gd name="T50" fmla="*/ 92 w 94"/>
                <a:gd name="T51" fmla="*/ 23 h 69"/>
                <a:gd name="T52" fmla="*/ 88 w 94"/>
                <a:gd name="T53" fmla="*/ 21 h 69"/>
                <a:gd name="T54" fmla="*/ 84 w 94"/>
                <a:gd name="T55" fmla="*/ 19 h 69"/>
                <a:gd name="T56" fmla="*/ 80 w 94"/>
                <a:gd name="T57" fmla="*/ 17 h 69"/>
                <a:gd name="T58" fmla="*/ 75 w 94"/>
                <a:gd name="T59" fmla="*/ 14 h 69"/>
                <a:gd name="T60" fmla="*/ 69 w 94"/>
                <a:gd name="T61" fmla="*/ 14 h 69"/>
                <a:gd name="T62" fmla="*/ 67 w 94"/>
                <a:gd name="T63" fmla="*/ 12 h 69"/>
                <a:gd name="T64" fmla="*/ 65 w 94"/>
                <a:gd name="T65" fmla="*/ 14 h 69"/>
                <a:gd name="T66" fmla="*/ 63 w 94"/>
                <a:gd name="T67" fmla="*/ 19 h 69"/>
                <a:gd name="T68" fmla="*/ 59 w 94"/>
                <a:gd name="T69" fmla="*/ 23 h 69"/>
                <a:gd name="T70" fmla="*/ 57 w 94"/>
                <a:gd name="T71" fmla="*/ 25 h 69"/>
                <a:gd name="T72" fmla="*/ 56 w 94"/>
                <a:gd name="T73" fmla="*/ 29 h 69"/>
                <a:gd name="T74" fmla="*/ 50 w 94"/>
                <a:gd name="T75" fmla="*/ 29 h 69"/>
                <a:gd name="T76" fmla="*/ 46 w 94"/>
                <a:gd name="T77" fmla="*/ 27 h 69"/>
                <a:gd name="T78" fmla="*/ 40 w 94"/>
                <a:gd name="T79" fmla="*/ 23 h 69"/>
                <a:gd name="T80" fmla="*/ 37 w 94"/>
                <a:gd name="T81" fmla="*/ 17 h 69"/>
                <a:gd name="T82" fmla="*/ 33 w 94"/>
                <a:gd name="T83" fmla="*/ 12 h 69"/>
                <a:gd name="T84" fmla="*/ 33 w 94"/>
                <a:gd name="T85" fmla="*/ 8 h 69"/>
                <a:gd name="T86" fmla="*/ 33 w 94"/>
                <a:gd name="T87" fmla="*/ 4 h 69"/>
                <a:gd name="T88" fmla="*/ 33 w 94"/>
                <a:gd name="T89" fmla="*/ 0 h 69"/>
                <a:gd name="T90" fmla="*/ 0 w 94"/>
                <a:gd name="T91" fmla="*/ 14 h 69"/>
                <a:gd name="T92" fmla="*/ 0 w 94"/>
                <a:gd name="T93" fmla="*/ 1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4" h="69">
                  <a:moveTo>
                    <a:pt x="0" y="14"/>
                  </a:moveTo>
                  <a:lnTo>
                    <a:pt x="0" y="16"/>
                  </a:lnTo>
                  <a:lnTo>
                    <a:pt x="2" y="21"/>
                  </a:lnTo>
                  <a:lnTo>
                    <a:pt x="4" y="25"/>
                  </a:lnTo>
                  <a:lnTo>
                    <a:pt x="6" y="31"/>
                  </a:lnTo>
                  <a:lnTo>
                    <a:pt x="8" y="35"/>
                  </a:lnTo>
                  <a:lnTo>
                    <a:pt x="12" y="38"/>
                  </a:lnTo>
                  <a:lnTo>
                    <a:pt x="14" y="44"/>
                  </a:lnTo>
                  <a:lnTo>
                    <a:pt x="18" y="48"/>
                  </a:lnTo>
                  <a:lnTo>
                    <a:pt x="23" y="55"/>
                  </a:lnTo>
                  <a:lnTo>
                    <a:pt x="31" y="63"/>
                  </a:lnTo>
                  <a:lnTo>
                    <a:pt x="37" y="65"/>
                  </a:lnTo>
                  <a:lnTo>
                    <a:pt x="40" y="67"/>
                  </a:lnTo>
                  <a:lnTo>
                    <a:pt x="46" y="69"/>
                  </a:lnTo>
                  <a:lnTo>
                    <a:pt x="50" y="69"/>
                  </a:lnTo>
                  <a:lnTo>
                    <a:pt x="56" y="69"/>
                  </a:lnTo>
                  <a:lnTo>
                    <a:pt x="59" y="67"/>
                  </a:lnTo>
                  <a:lnTo>
                    <a:pt x="63" y="65"/>
                  </a:lnTo>
                  <a:lnTo>
                    <a:pt x="69" y="63"/>
                  </a:lnTo>
                  <a:lnTo>
                    <a:pt x="75" y="57"/>
                  </a:lnTo>
                  <a:lnTo>
                    <a:pt x="82" y="52"/>
                  </a:lnTo>
                  <a:lnTo>
                    <a:pt x="86" y="44"/>
                  </a:lnTo>
                  <a:lnTo>
                    <a:pt x="90" y="36"/>
                  </a:lnTo>
                  <a:lnTo>
                    <a:pt x="92" y="29"/>
                  </a:lnTo>
                  <a:lnTo>
                    <a:pt x="94" y="25"/>
                  </a:lnTo>
                  <a:lnTo>
                    <a:pt x="92" y="23"/>
                  </a:lnTo>
                  <a:lnTo>
                    <a:pt x="88" y="21"/>
                  </a:lnTo>
                  <a:lnTo>
                    <a:pt x="84" y="19"/>
                  </a:lnTo>
                  <a:lnTo>
                    <a:pt x="80" y="17"/>
                  </a:lnTo>
                  <a:lnTo>
                    <a:pt x="75" y="14"/>
                  </a:lnTo>
                  <a:lnTo>
                    <a:pt x="69" y="14"/>
                  </a:lnTo>
                  <a:lnTo>
                    <a:pt x="67" y="12"/>
                  </a:lnTo>
                  <a:lnTo>
                    <a:pt x="65" y="14"/>
                  </a:lnTo>
                  <a:lnTo>
                    <a:pt x="63" y="19"/>
                  </a:lnTo>
                  <a:lnTo>
                    <a:pt x="59" y="23"/>
                  </a:lnTo>
                  <a:lnTo>
                    <a:pt x="57" y="25"/>
                  </a:lnTo>
                  <a:lnTo>
                    <a:pt x="56" y="29"/>
                  </a:lnTo>
                  <a:lnTo>
                    <a:pt x="50" y="29"/>
                  </a:lnTo>
                  <a:lnTo>
                    <a:pt x="46" y="27"/>
                  </a:lnTo>
                  <a:lnTo>
                    <a:pt x="40" y="23"/>
                  </a:lnTo>
                  <a:lnTo>
                    <a:pt x="37" y="17"/>
                  </a:lnTo>
                  <a:lnTo>
                    <a:pt x="33" y="12"/>
                  </a:lnTo>
                  <a:lnTo>
                    <a:pt x="33" y="8"/>
                  </a:lnTo>
                  <a:lnTo>
                    <a:pt x="33" y="4"/>
                  </a:lnTo>
                  <a:lnTo>
                    <a:pt x="33" y="0"/>
                  </a:lnTo>
                  <a:lnTo>
                    <a:pt x="0" y="14"/>
                  </a:lnTo>
                  <a:lnTo>
                    <a:pt x="0" y="1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43"/>
            <p:cNvSpPr>
              <a:spLocks/>
            </p:cNvSpPr>
            <p:nvPr/>
          </p:nvSpPr>
          <p:spPr bwMode="auto">
            <a:xfrm>
              <a:off x="1306" y="1139"/>
              <a:ext cx="39" cy="22"/>
            </a:xfrm>
            <a:custGeom>
              <a:avLst/>
              <a:gdLst>
                <a:gd name="T0" fmla="*/ 0 w 80"/>
                <a:gd name="T1" fmla="*/ 10 h 44"/>
                <a:gd name="T2" fmla="*/ 0 w 80"/>
                <a:gd name="T3" fmla="*/ 14 h 44"/>
                <a:gd name="T4" fmla="*/ 4 w 80"/>
                <a:gd name="T5" fmla="*/ 19 h 44"/>
                <a:gd name="T6" fmla="*/ 10 w 80"/>
                <a:gd name="T7" fmla="*/ 23 h 44"/>
                <a:gd name="T8" fmla="*/ 13 w 80"/>
                <a:gd name="T9" fmla="*/ 31 h 44"/>
                <a:gd name="T10" fmla="*/ 19 w 80"/>
                <a:gd name="T11" fmla="*/ 36 h 44"/>
                <a:gd name="T12" fmla="*/ 27 w 80"/>
                <a:gd name="T13" fmla="*/ 40 h 44"/>
                <a:gd name="T14" fmla="*/ 31 w 80"/>
                <a:gd name="T15" fmla="*/ 42 h 44"/>
                <a:gd name="T16" fmla="*/ 34 w 80"/>
                <a:gd name="T17" fmla="*/ 44 h 44"/>
                <a:gd name="T18" fmla="*/ 40 w 80"/>
                <a:gd name="T19" fmla="*/ 44 h 44"/>
                <a:gd name="T20" fmla="*/ 44 w 80"/>
                <a:gd name="T21" fmla="*/ 44 h 44"/>
                <a:gd name="T22" fmla="*/ 50 w 80"/>
                <a:gd name="T23" fmla="*/ 42 h 44"/>
                <a:gd name="T24" fmla="*/ 55 w 80"/>
                <a:gd name="T25" fmla="*/ 40 h 44"/>
                <a:gd name="T26" fmla="*/ 59 w 80"/>
                <a:gd name="T27" fmla="*/ 36 h 44"/>
                <a:gd name="T28" fmla="*/ 65 w 80"/>
                <a:gd name="T29" fmla="*/ 33 h 44"/>
                <a:gd name="T30" fmla="*/ 69 w 80"/>
                <a:gd name="T31" fmla="*/ 25 h 44"/>
                <a:gd name="T32" fmla="*/ 72 w 80"/>
                <a:gd name="T33" fmla="*/ 17 h 44"/>
                <a:gd name="T34" fmla="*/ 72 w 80"/>
                <a:gd name="T35" fmla="*/ 14 h 44"/>
                <a:gd name="T36" fmla="*/ 76 w 80"/>
                <a:gd name="T37" fmla="*/ 10 h 44"/>
                <a:gd name="T38" fmla="*/ 78 w 80"/>
                <a:gd name="T39" fmla="*/ 4 h 44"/>
                <a:gd name="T40" fmla="*/ 80 w 80"/>
                <a:gd name="T41" fmla="*/ 0 h 44"/>
                <a:gd name="T42" fmla="*/ 74 w 80"/>
                <a:gd name="T43" fmla="*/ 0 h 44"/>
                <a:gd name="T44" fmla="*/ 69 w 80"/>
                <a:gd name="T45" fmla="*/ 0 h 44"/>
                <a:gd name="T46" fmla="*/ 63 w 80"/>
                <a:gd name="T47" fmla="*/ 0 h 44"/>
                <a:gd name="T48" fmla="*/ 59 w 80"/>
                <a:gd name="T49" fmla="*/ 2 h 44"/>
                <a:gd name="T50" fmla="*/ 53 w 80"/>
                <a:gd name="T51" fmla="*/ 2 h 44"/>
                <a:gd name="T52" fmla="*/ 48 w 80"/>
                <a:gd name="T53" fmla="*/ 2 h 44"/>
                <a:gd name="T54" fmla="*/ 44 w 80"/>
                <a:gd name="T55" fmla="*/ 2 h 44"/>
                <a:gd name="T56" fmla="*/ 40 w 80"/>
                <a:gd name="T57" fmla="*/ 4 h 44"/>
                <a:gd name="T58" fmla="*/ 34 w 80"/>
                <a:gd name="T59" fmla="*/ 4 h 44"/>
                <a:gd name="T60" fmla="*/ 29 w 80"/>
                <a:gd name="T61" fmla="*/ 6 h 44"/>
                <a:gd name="T62" fmla="*/ 23 w 80"/>
                <a:gd name="T63" fmla="*/ 6 h 44"/>
                <a:gd name="T64" fmla="*/ 19 w 80"/>
                <a:gd name="T65" fmla="*/ 6 h 44"/>
                <a:gd name="T66" fmla="*/ 13 w 80"/>
                <a:gd name="T67" fmla="*/ 6 h 44"/>
                <a:gd name="T68" fmla="*/ 10 w 80"/>
                <a:gd name="T69" fmla="*/ 8 h 44"/>
                <a:gd name="T70" fmla="*/ 4 w 80"/>
                <a:gd name="T71" fmla="*/ 8 h 44"/>
                <a:gd name="T72" fmla="*/ 0 w 80"/>
                <a:gd name="T73" fmla="*/ 10 h 44"/>
                <a:gd name="T74" fmla="*/ 0 w 80"/>
                <a:gd name="T75" fmla="*/ 1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44">
                  <a:moveTo>
                    <a:pt x="0" y="10"/>
                  </a:moveTo>
                  <a:lnTo>
                    <a:pt x="0" y="14"/>
                  </a:lnTo>
                  <a:lnTo>
                    <a:pt x="4" y="19"/>
                  </a:lnTo>
                  <a:lnTo>
                    <a:pt x="10" y="23"/>
                  </a:lnTo>
                  <a:lnTo>
                    <a:pt x="13" y="31"/>
                  </a:lnTo>
                  <a:lnTo>
                    <a:pt x="19" y="36"/>
                  </a:lnTo>
                  <a:lnTo>
                    <a:pt x="27" y="40"/>
                  </a:lnTo>
                  <a:lnTo>
                    <a:pt x="31" y="42"/>
                  </a:lnTo>
                  <a:lnTo>
                    <a:pt x="34" y="44"/>
                  </a:lnTo>
                  <a:lnTo>
                    <a:pt x="40" y="44"/>
                  </a:lnTo>
                  <a:lnTo>
                    <a:pt x="44" y="44"/>
                  </a:lnTo>
                  <a:lnTo>
                    <a:pt x="50" y="42"/>
                  </a:lnTo>
                  <a:lnTo>
                    <a:pt x="55" y="40"/>
                  </a:lnTo>
                  <a:lnTo>
                    <a:pt x="59" y="36"/>
                  </a:lnTo>
                  <a:lnTo>
                    <a:pt x="65" y="33"/>
                  </a:lnTo>
                  <a:lnTo>
                    <a:pt x="69" y="25"/>
                  </a:lnTo>
                  <a:lnTo>
                    <a:pt x="72" y="17"/>
                  </a:lnTo>
                  <a:lnTo>
                    <a:pt x="72" y="14"/>
                  </a:lnTo>
                  <a:lnTo>
                    <a:pt x="76" y="10"/>
                  </a:lnTo>
                  <a:lnTo>
                    <a:pt x="78" y="4"/>
                  </a:lnTo>
                  <a:lnTo>
                    <a:pt x="80" y="0"/>
                  </a:lnTo>
                  <a:lnTo>
                    <a:pt x="74" y="0"/>
                  </a:lnTo>
                  <a:lnTo>
                    <a:pt x="69" y="0"/>
                  </a:lnTo>
                  <a:lnTo>
                    <a:pt x="63" y="0"/>
                  </a:lnTo>
                  <a:lnTo>
                    <a:pt x="59" y="2"/>
                  </a:lnTo>
                  <a:lnTo>
                    <a:pt x="53" y="2"/>
                  </a:lnTo>
                  <a:lnTo>
                    <a:pt x="48" y="2"/>
                  </a:lnTo>
                  <a:lnTo>
                    <a:pt x="44" y="2"/>
                  </a:lnTo>
                  <a:lnTo>
                    <a:pt x="40" y="4"/>
                  </a:lnTo>
                  <a:lnTo>
                    <a:pt x="34" y="4"/>
                  </a:lnTo>
                  <a:lnTo>
                    <a:pt x="29" y="6"/>
                  </a:lnTo>
                  <a:lnTo>
                    <a:pt x="23" y="6"/>
                  </a:lnTo>
                  <a:lnTo>
                    <a:pt x="19" y="6"/>
                  </a:lnTo>
                  <a:lnTo>
                    <a:pt x="13" y="6"/>
                  </a:lnTo>
                  <a:lnTo>
                    <a:pt x="10" y="8"/>
                  </a:lnTo>
                  <a:lnTo>
                    <a:pt x="4" y="8"/>
                  </a:lnTo>
                  <a:lnTo>
                    <a:pt x="0" y="10"/>
                  </a:lnTo>
                  <a:lnTo>
                    <a:pt x="0" y="1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44"/>
            <p:cNvSpPr>
              <a:spLocks/>
            </p:cNvSpPr>
            <p:nvPr/>
          </p:nvSpPr>
          <p:spPr bwMode="auto">
            <a:xfrm>
              <a:off x="1294" y="1168"/>
              <a:ext cx="48" cy="34"/>
            </a:xfrm>
            <a:custGeom>
              <a:avLst/>
              <a:gdLst>
                <a:gd name="T0" fmla="*/ 0 w 95"/>
                <a:gd name="T1" fmla="*/ 4 h 69"/>
                <a:gd name="T2" fmla="*/ 0 w 95"/>
                <a:gd name="T3" fmla="*/ 12 h 69"/>
                <a:gd name="T4" fmla="*/ 2 w 95"/>
                <a:gd name="T5" fmla="*/ 17 h 69"/>
                <a:gd name="T6" fmla="*/ 4 w 95"/>
                <a:gd name="T7" fmla="*/ 23 h 69"/>
                <a:gd name="T8" fmla="*/ 6 w 95"/>
                <a:gd name="T9" fmla="*/ 29 h 69"/>
                <a:gd name="T10" fmla="*/ 8 w 95"/>
                <a:gd name="T11" fmla="*/ 34 h 69"/>
                <a:gd name="T12" fmla="*/ 10 w 95"/>
                <a:gd name="T13" fmla="*/ 40 h 69"/>
                <a:gd name="T14" fmla="*/ 14 w 95"/>
                <a:gd name="T15" fmla="*/ 44 h 69"/>
                <a:gd name="T16" fmla="*/ 17 w 95"/>
                <a:gd name="T17" fmla="*/ 50 h 69"/>
                <a:gd name="T18" fmla="*/ 19 w 95"/>
                <a:gd name="T19" fmla="*/ 52 h 69"/>
                <a:gd name="T20" fmla="*/ 23 w 95"/>
                <a:gd name="T21" fmla="*/ 55 h 69"/>
                <a:gd name="T22" fmla="*/ 29 w 95"/>
                <a:gd name="T23" fmla="*/ 59 h 69"/>
                <a:gd name="T24" fmla="*/ 33 w 95"/>
                <a:gd name="T25" fmla="*/ 63 h 69"/>
                <a:gd name="T26" fmla="*/ 36 w 95"/>
                <a:gd name="T27" fmla="*/ 63 h 69"/>
                <a:gd name="T28" fmla="*/ 40 w 95"/>
                <a:gd name="T29" fmla="*/ 67 h 69"/>
                <a:gd name="T30" fmla="*/ 46 w 95"/>
                <a:gd name="T31" fmla="*/ 67 h 69"/>
                <a:gd name="T32" fmla="*/ 50 w 95"/>
                <a:gd name="T33" fmla="*/ 69 h 69"/>
                <a:gd name="T34" fmla="*/ 55 w 95"/>
                <a:gd name="T35" fmla="*/ 67 h 69"/>
                <a:gd name="T36" fmla="*/ 63 w 95"/>
                <a:gd name="T37" fmla="*/ 67 h 69"/>
                <a:gd name="T38" fmla="*/ 69 w 95"/>
                <a:gd name="T39" fmla="*/ 67 h 69"/>
                <a:gd name="T40" fmla="*/ 74 w 95"/>
                <a:gd name="T41" fmla="*/ 63 h 69"/>
                <a:gd name="T42" fmla="*/ 80 w 95"/>
                <a:gd name="T43" fmla="*/ 59 h 69"/>
                <a:gd name="T44" fmla="*/ 88 w 95"/>
                <a:gd name="T45" fmla="*/ 53 h 69"/>
                <a:gd name="T46" fmla="*/ 88 w 95"/>
                <a:gd name="T47" fmla="*/ 50 h 69"/>
                <a:gd name="T48" fmla="*/ 92 w 95"/>
                <a:gd name="T49" fmla="*/ 46 h 69"/>
                <a:gd name="T50" fmla="*/ 92 w 95"/>
                <a:gd name="T51" fmla="*/ 42 h 69"/>
                <a:gd name="T52" fmla="*/ 95 w 95"/>
                <a:gd name="T53" fmla="*/ 36 h 69"/>
                <a:gd name="T54" fmla="*/ 82 w 95"/>
                <a:gd name="T55" fmla="*/ 23 h 69"/>
                <a:gd name="T56" fmla="*/ 76 w 95"/>
                <a:gd name="T57" fmla="*/ 23 h 69"/>
                <a:gd name="T58" fmla="*/ 73 w 95"/>
                <a:gd name="T59" fmla="*/ 27 h 69"/>
                <a:gd name="T60" fmla="*/ 67 w 95"/>
                <a:gd name="T61" fmla="*/ 29 h 69"/>
                <a:gd name="T62" fmla="*/ 63 w 95"/>
                <a:gd name="T63" fmla="*/ 29 h 69"/>
                <a:gd name="T64" fmla="*/ 57 w 95"/>
                <a:gd name="T65" fmla="*/ 31 h 69"/>
                <a:gd name="T66" fmla="*/ 52 w 95"/>
                <a:gd name="T67" fmla="*/ 33 h 69"/>
                <a:gd name="T68" fmla="*/ 46 w 95"/>
                <a:gd name="T69" fmla="*/ 31 h 69"/>
                <a:gd name="T70" fmla="*/ 42 w 95"/>
                <a:gd name="T71" fmla="*/ 29 h 69"/>
                <a:gd name="T72" fmla="*/ 38 w 95"/>
                <a:gd name="T73" fmla="*/ 27 h 69"/>
                <a:gd name="T74" fmla="*/ 36 w 95"/>
                <a:gd name="T75" fmla="*/ 25 h 69"/>
                <a:gd name="T76" fmla="*/ 33 w 95"/>
                <a:gd name="T77" fmla="*/ 19 h 69"/>
                <a:gd name="T78" fmla="*/ 31 w 95"/>
                <a:gd name="T79" fmla="*/ 12 h 69"/>
                <a:gd name="T80" fmla="*/ 31 w 95"/>
                <a:gd name="T81" fmla="*/ 6 h 69"/>
                <a:gd name="T82" fmla="*/ 29 w 95"/>
                <a:gd name="T83" fmla="*/ 0 h 69"/>
                <a:gd name="T84" fmla="*/ 0 w 95"/>
                <a:gd name="T85" fmla="*/ 4 h 69"/>
                <a:gd name="T86" fmla="*/ 0 w 95"/>
                <a:gd name="T87" fmla="*/ 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5" h="69">
                  <a:moveTo>
                    <a:pt x="0" y="4"/>
                  </a:moveTo>
                  <a:lnTo>
                    <a:pt x="0" y="12"/>
                  </a:lnTo>
                  <a:lnTo>
                    <a:pt x="2" y="17"/>
                  </a:lnTo>
                  <a:lnTo>
                    <a:pt x="4" y="23"/>
                  </a:lnTo>
                  <a:lnTo>
                    <a:pt x="6" y="29"/>
                  </a:lnTo>
                  <a:lnTo>
                    <a:pt x="8" y="34"/>
                  </a:lnTo>
                  <a:lnTo>
                    <a:pt x="10" y="40"/>
                  </a:lnTo>
                  <a:lnTo>
                    <a:pt x="14" y="44"/>
                  </a:lnTo>
                  <a:lnTo>
                    <a:pt x="17" y="50"/>
                  </a:lnTo>
                  <a:lnTo>
                    <a:pt x="19" y="52"/>
                  </a:lnTo>
                  <a:lnTo>
                    <a:pt x="23" y="55"/>
                  </a:lnTo>
                  <a:lnTo>
                    <a:pt x="29" y="59"/>
                  </a:lnTo>
                  <a:lnTo>
                    <a:pt x="33" y="63"/>
                  </a:lnTo>
                  <a:lnTo>
                    <a:pt x="36" y="63"/>
                  </a:lnTo>
                  <a:lnTo>
                    <a:pt x="40" y="67"/>
                  </a:lnTo>
                  <a:lnTo>
                    <a:pt x="46" y="67"/>
                  </a:lnTo>
                  <a:lnTo>
                    <a:pt x="50" y="69"/>
                  </a:lnTo>
                  <a:lnTo>
                    <a:pt x="55" y="67"/>
                  </a:lnTo>
                  <a:lnTo>
                    <a:pt x="63" y="67"/>
                  </a:lnTo>
                  <a:lnTo>
                    <a:pt x="69" y="67"/>
                  </a:lnTo>
                  <a:lnTo>
                    <a:pt x="74" y="63"/>
                  </a:lnTo>
                  <a:lnTo>
                    <a:pt x="80" y="59"/>
                  </a:lnTo>
                  <a:lnTo>
                    <a:pt x="88" y="53"/>
                  </a:lnTo>
                  <a:lnTo>
                    <a:pt x="88" y="50"/>
                  </a:lnTo>
                  <a:lnTo>
                    <a:pt x="92" y="46"/>
                  </a:lnTo>
                  <a:lnTo>
                    <a:pt x="92" y="42"/>
                  </a:lnTo>
                  <a:lnTo>
                    <a:pt x="95" y="36"/>
                  </a:lnTo>
                  <a:lnTo>
                    <a:pt x="82" y="23"/>
                  </a:lnTo>
                  <a:lnTo>
                    <a:pt x="76" y="23"/>
                  </a:lnTo>
                  <a:lnTo>
                    <a:pt x="73" y="27"/>
                  </a:lnTo>
                  <a:lnTo>
                    <a:pt x="67" y="29"/>
                  </a:lnTo>
                  <a:lnTo>
                    <a:pt x="63" y="29"/>
                  </a:lnTo>
                  <a:lnTo>
                    <a:pt x="57" y="31"/>
                  </a:lnTo>
                  <a:lnTo>
                    <a:pt x="52" y="33"/>
                  </a:lnTo>
                  <a:lnTo>
                    <a:pt x="46" y="31"/>
                  </a:lnTo>
                  <a:lnTo>
                    <a:pt x="42" y="29"/>
                  </a:lnTo>
                  <a:lnTo>
                    <a:pt x="38" y="27"/>
                  </a:lnTo>
                  <a:lnTo>
                    <a:pt x="36" y="25"/>
                  </a:lnTo>
                  <a:lnTo>
                    <a:pt x="33" y="19"/>
                  </a:lnTo>
                  <a:lnTo>
                    <a:pt x="31" y="12"/>
                  </a:lnTo>
                  <a:lnTo>
                    <a:pt x="31" y="6"/>
                  </a:lnTo>
                  <a:lnTo>
                    <a:pt x="29" y="0"/>
                  </a:lnTo>
                  <a:lnTo>
                    <a:pt x="0" y="4"/>
                  </a:lnTo>
                  <a:lnTo>
                    <a:pt x="0" y="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Freeform 45"/>
            <p:cNvSpPr>
              <a:spLocks/>
            </p:cNvSpPr>
            <p:nvPr/>
          </p:nvSpPr>
          <p:spPr bwMode="auto">
            <a:xfrm>
              <a:off x="1341" y="914"/>
              <a:ext cx="28" cy="27"/>
            </a:xfrm>
            <a:custGeom>
              <a:avLst/>
              <a:gdLst>
                <a:gd name="T0" fmla="*/ 0 w 57"/>
                <a:gd name="T1" fmla="*/ 23 h 55"/>
                <a:gd name="T2" fmla="*/ 21 w 57"/>
                <a:gd name="T3" fmla="*/ 55 h 55"/>
                <a:gd name="T4" fmla="*/ 57 w 57"/>
                <a:gd name="T5" fmla="*/ 33 h 55"/>
                <a:gd name="T6" fmla="*/ 37 w 57"/>
                <a:gd name="T7" fmla="*/ 0 h 55"/>
                <a:gd name="T8" fmla="*/ 0 w 57"/>
                <a:gd name="T9" fmla="*/ 23 h 55"/>
                <a:gd name="T10" fmla="*/ 0 w 57"/>
                <a:gd name="T11" fmla="*/ 23 h 55"/>
              </a:gdLst>
              <a:ahLst/>
              <a:cxnLst>
                <a:cxn ang="0">
                  <a:pos x="T0" y="T1"/>
                </a:cxn>
                <a:cxn ang="0">
                  <a:pos x="T2" y="T3"/>
                </a:cxn>
                <a:cxn ang="0">
                  <a:pos x="T4" y="T5"/>
                </a:cxn>
                <a:cxn ang="0">
                  <a:pos x="T6" y="T7"/>
                </a:cxn>
                <a:cxn ang="0">
                  <a:pos x="T8" y="T9"/>
                </a:cxn>
                <a:cxn ang="0">
                  <a:pos x="T10" y="T11"/>
                </a:cxn>
              </a:cxnLst>
              <a:rect l="0" t="0" r="r" b="b"/>
              <a:pathLst>
                <a:path w="57" h="55">
                  <a:moveTo>
                    <a:pt x="0" y="23"/>
                  </a:moveTo>
                  <a:lnTo>
                    <a:pt x="21" y="55"/>
                  </a:lnTo>
                  <a:lnTo>
                    <a:pt x="57" y="33"/>
                  </a:lnTo>
                  <a:lnTo>
                    <a:pt x="37" y="0"/>
                  </a:lnTo>
                  <a:lnTo>
                    <a:pt x="0" y="23"/>
                  </a:lnTo>
                  <a:lnTo>
                    <a:pt x="0" y="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46"/>
            <p:cNvSpPr>
              <a:spLocks/>
            </p:cNvSpPr>
            <p:nvPr/>
          </p:nvSpPr>
          <p:spPr bwMode="auto">
            <a:xfrm>
              <a:off x="1294" y="1104"/>
              <a:ext cx="46" cy="33"/>
            </a:xfrm>
            <a:custGeom>
              <a:avLst/>
              <a:gdLst>
                <a:gd name="T0" fmla="*/ 0 w 92"/>
                <a:gd name="T1" fmla="*/ 10 h 67"/>
                <a:gd name="T2" fmla="*/ 0 w 92"/>
                <a:gd name="T3" fmla="*/ 13 h 67"/>
                <a:gd name="T4" fmla="*/ 2 w 92"/>
                <a:gd name="T5" fmla="*/ 17 h 67"/>
                <a:gd name="T6" fmla="*/ 4 w 92"/>
                <a:gd name="T7" fmla="*/ 23 h 67"/>
                <a:gd name="T8" fmla="*/ 6 w 92"/>
                <a:gd name="T9" fmla="*/ 27 h 67"/>
                <a:gd name="T10" fmla="*/ 8 w 92"/>
                <a:gd name="T11" fmla="*/ 32 h 67"/>
                <a:gd name="T12" fmla="*/ 12 w 92"/>
                <a:gd name="T13" fmla="*/ 36 h 67"/>
                <a:gd name="T14" fmla="*/ 14 w 92"/>
                <a:gd name="T15" fmla="*/ 42 h 67"/>
                <a:gd name="T16" fmla="*/ 17 w 92"/>
                <a:gd name="T17" fmla="*/ 46 h 67"/>
                <a:gd name="T18" fmla="*/ 23 w 92"/>
                <a:gd name="T19" fmla="*/ 53 h 67"/>
                <a:gd name="T20" fmla="*/ 31 w 92"/>
                <a:gd name="T21" fmla="*/ 61 h 67"/>
                <a:gd name="T22" fmla="*/ 35 w 92"/>
                <a:gd name="T23" fmla="*/ 63 h 67"/>
                <a:gd name="T24" fmla="*/ 40 w 92"/>
                <a:gd name="T25" fmla="*/ 65 h 67"/>
                <a:gd name="T26" fmla="*/ 46 w 92"/>
                <a:gd name="T27" fmla="*/ 67 h 67"/>
                <a:gd name="T28" fmla="*/ 50 w 92"/>
                <a:gd name="T29" fmla="*/ 67 h 67"/>
                <a:gd name="T30" fmla="*/ 54 w 92"/>
                <a:gd name="T31" fmla="*/ 67 h 67"/>
                <a:gd name="T32" fmla="*/ 59 w 92"/>
                <a:gd name="T33" fmla="*/ 65 h 67"/>
                <a:gd name="T34" fmla="*/ 63 w 92"/>
                <a:gd name="T35" fmla="*/ 63 h 67"/>
                <a:gd name="T36" fmla="*/ 67 w 92"/>
                <a:gd name="T37" fmla="*/ 61 h 67"/>
                <a:gd name="T38" fmla="*/ 74 w 92"/>
                <a:gd name="T39" fmla="*/ 55 h 67"/>
                <a:gd name="T40" fmla="*/ 80 w 92"/>
                <a:gd name="T41" fmla="*/ 49 h 67"/>
                <a:gd name="T42" fmla="*/ 84 w 92"/>
                <a:gd name="T43" fmla="*/ 40 h 67"/>
                <a:gd name="T44" fmla="*/ 88 w 92"/>
                <a:gd name="T45" fmla="*/ 34 h 67"/>
                <a:gd name="T46" fmla="*/ 92 w 92"/>
                <a:gd name="T47" fmla="*/ 27 h 67"/>
                <a:gd name="T48" fmla="*/ 92 w 92"/>
                <a:gd name="T49" fmla="*/ 23 h 67"/>
                <a:gd name="T50" fmla="*/ 92 w 92"/>
                <a:gd name="T51" fmla="*/ 21 h 67"/>
                <a:gd name="T52" fmla="*/ 88 w 92"/>
                <a:gd name="T53" fmla="*/ 19 h 67"/>
                <a:gd name="T54" fmla="*/ 84 w 92"/>
                <a:gd name="T55" fmla="*/ 17 h 67"/>
                <a:gd name="T56" fmla="*/ 78 w 92"/>
                <a:gd name="T57" fmla="*/ 13 h 67"/>
                <a:gd name="T58" fmla="*/ 73 w 92"/>
                <a:gd name="T59" fmla="*/ 13 h 67"/>
                <a:gd name="T60" fmla="*/ 69 w 92"/>
                <a:gd name="T61" fmla="*/ 10 h 67"/>
                <a:gd name="T62" fmla="*/ 65 w 92"/>
                <a:gd name="T63" fmla="*/ 10 h 67"/>
                <a:gd name="T64" fmla="*/ 65 w 92"/>
                <a:gd name="T65" fmla="*/ 11 h 67"/>
                <a:gd name="T66" fmla="*/ 63 w 92"/>
                <a:gd name="T67" fmla="*/ 17 h 67"/>
                <a:gd name="T68" fmla="*/ 59 w 92"/>
                <a:gd name="T69" fmla="*/ 21 h 67"/>
                <a:gd name="T70" fmla="*/ 57 w 92"/>
                <a:gd name="T71" fmla="*/ 23 h 67"/>
                <a:gd name="T72" fmla="*/ 55 w 92"/>
                <a:gd name="T73" fmla="*/ 27 h 67"/>
                <a:gd name="T74" fmla="*/ 50 w 92"/>
                <a:gd name="T75" fmla="*/ 27 h 67"/>
                <a:gd name="T76" fmla="*/ 46 w 92"/>
                <a:gd name="T77" fmla="*/ 25 h 67"/>
                <a:gd name="T78" fmla="*/ 40 w 92"/>
                <a:gd name="T79" fmla="*/ 21 h 67"/>
                <a:gd name="T80" fmla="*/ 36 w 92"/>
                <a:gd name="T81" fmla="*/ 13 h 67"/>
                <a:gd name="T82" fmla="*/ 33 w 92"/>
                <a:gd name="T83" fmla="*/ 8 h 67"/>
                <a:gd name="T84" fmla="*/ 33 w 92"/>
                <a:gd name="T85" fmla="*/ 0 h 67"/>
                <a:gd name="T86" fmla="*/ 0 w 92"/>
                <a:gd name="T87" fmla="*/ 10 h 67"/>
                <a:gd name="T88" fmla="*/ 0 w 92"/>
                <a:gd name="T89" fmla="*/ 1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92" h="67">
                  <a:moveTo>
                    <a:pt x="0" y="10"/>
                  </a:moveTo>
                  <a:lnTo>
                    <a:pt x="0" y="13"/>
                  </a:lnTo>
                  <a:lnTo>
                    <a:pt x="2" y="17"/>
                  </a:lnTo>
                  <a:lnTo>
                    <a:pt x="4" y="23"/>
                  </a:lnTo>
                  <a:lnTo>
                    <a:pt x="6" y="27"/>
                  </a:lnTo>
                  <a:lnTo>
                    <a:pt x="8" y="32"/>
                  </a:lnTo>
                  <a:lnTo>
                    <a:pt x="12" y="36"/>
                  </a:lnTo>
                  <a:lnTo>
                    <a:pt x="14" y="42"/>
                  </a:lnTo>
                  <a:lnTo>
                    <a:pt x="17" y="46"/>
                  </a:lnTo>
                  <a:lnTo>
                    <a:pt x="23" y="53"/>
                  </a:lnTo>
                  <a:lnTo>
                    <a:pt x="31" y="61"/>
                  </a:lnTo>
                  <a:lnTo>
                    <a:pt x="35" y="63"/>
                  </a:lnTo>
                  <a:lnTo>
                    <a:pt x="40" y="65"/>
                  </a:lnTo>
                  <a:lnTo>
                    <a:pt x="46" y="67"/>
                  </a:lnTo>
                  <a:lnTo>
                    <a:pt x="50" y="67"/>
                  </a:lnTo>
                  <a:lnTo>
                    <a:pt x="54" y="67"/>
                  </a:lnTo>
                  <a:lnTo>
                    <a:pt x="59" y="65"/>
                  </a:lnTo>
                  <a:lnTo>
                    <a:pt x="63" y="63"/>
                  </a:lnTo>
                  <a:lnTo>
                    <a:pt x="67" y="61"/>
                  </a:lnTo>
                  <a:lnTo>
                    <a:pt x="74" y="55"/>
                  </a:lnTo>
                  <a:lnTo>
                    <a:pt x="80" y="49"/>
                  </a:lnTo>
                  <a:lnTo>
                    <a:pt x="84" y="40"/>
                  </a:lnTo>
                  <a:lnTo>
                    <a:pt x="88" y="34"/>
                  </a:lnTo>
                  <a:lnTo>
                    <a:pt x="92" y="27"/>
                  </a:lnTo>
                  <a:lnTo>
                    <a:pt x="92" y="23"/>
                  </a:lnTo>
                  <a:lnTo>
                    <a:pt x="92" y="21"/>
                  </a:lnTo>
                  <a:lnTo>
                    <a:pt x="88" y="19"/>
                  </a:lnTo>
                  <a:lnTo>
                    <a:pt x="84" y="17"/>
                  </a:lnTo>
                  <a:lnTo>
                    <a:pt x="78" y="13"/>
                  </a:lnTo>
                  <a:lnTo>
                    <a:pt x="73" y="13"/>
                  </a:lnTo>
                  <a:lnTo>
                    <a:pt x="69" y="10"/>
                  </a:lnTo>
                  <a:lnTo>
                    <a:pt x="65" y="10"/>
                  </a:lnTo>
                  <a:lnTo>
                    <a:pt x="65" y="11"/>
                  </a:lnTo>
                  <a:lnTo>
                    <a:pt x="63" y="17"/>
                  </a:lnTo>
                  <a:lnTo>
                    <a:pt x="59" y="21"/>
                  </a:lnTo>
                  <a:lnTo>
                    <a:pt x="57" y="23"/>
                  </a:lnTo>
                  <a:lnTo>
                    <a:pt x="55" y="27"/>
                  </a:lnTo>
                  <a:lnTo>
                    <a:pt x="50" y="27"/>
                  </a:lnTo>
                  <a:lnTo>
                    <a:pt x="46" y="25"/>
                  </a:lnTo>
                  <a:lnTo>
                    <a:pt x="40" y="21"/>
                  </a:lnTo>
                  <a:lnTo>
                    <a:pt x="36" y="13"/>
                  </a:lnTo>
                  <a:lnTo>
                    <a:pt x="33" y="8"/>
                  </a:lnTo>
                  <a:lnTo>
                    <a:pt x="33" y="0"/>
                  </a:lnTo>
                  <a:lnTo>
                    <a:pt x="0" y="10"/>
                  </a:lnTo>
                  <a:lnTo>
                    <a:pt x="0" y="1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Freeform 47"/>
            <p:cNvSpPr>
              <a:spLocks/>
            </p:cNvSpPr>
            <p:nvPr/>
          </p:nvSpPr>
          <p:spPr bwMode="auto">
            <a:xfrm>
              <a:off x="1987" y="905"/>
              <a:ext cx="139" cy="466"/>
            </a:xfrm>
            <a:custGeom>
              <a:avLst/>
              <a:gdLst>
                <a:gd name="T0" fmla="*/ 150 w 260"/>
                <a:gd name="T1" fmla="*/ 30 h 930"/>
                <a:gd name="T2" fmla="*/ 116 w 260"/>
                <a:gd name="T3" fmla="*/ 74 h 930"/>
                <a:gd name="T4" fmla="*/ 80 w 260"/>
                <a:gd name="T5" fmla="*/ 125 h 930"/>
                <a:gd name="T6" fmla="*/ 45 w 260"/>
                <a:gd name="T7" fmla="*/ 192 h 930"/>
                <a:gd name="T8" fmla="*/ 19 w 260"/>
                <a:gd name="T9" fmla="*/ 275 h 930"/>
                <a:gd name="T10" fmla="*/ 2 w 260"/>
                <a:gd name="T11" fmla="*/ 374 h 930"/>
                <a:gd name="T12" fmla="*/ 0 w 260"/>
                <a:gd name="T13" fmla="*/ 456 h 930"/>
                <a:gd name="T14" fmla="*/ 2 w 260"/>
                <a:gd name="T15" fmla="*/ 499 h 930"/>
                <a:gd name="T16" fmla="*/ 5 w 260"/>
                <a:gd name="T17" fmla="*/ 537 h 930"/>
                <a:gd name="T18" fmla="*/ 9 w 260"/>
                <a:gd name="T19" fmla="*/ 583 h 930"/>
                <a:gd name="T20" fmla="*/ 17 w 260"/>
                <a:gd name="T21" fmla="*/ 630 h 930"/>
                <a:gd name="T22" fmla="*/ 28 w 260"/>
                <a:gd name="T23" fmla="*/ 680 h 930"/>
                <a:gd name="T24" fmla="*/ 43 w 260"/>
                <a:gd name="T25" fmla="*/ 731 h 930"/>
                <a:gd name="T26" fmla="*/ 47 w 260"/>
                <a:gd name="T27" fmla="*/ 775 h 930"/>
                <a:gd name="T28" fmla="*/ 51 w 260"/>
                <a:gd name="T29" fmla="*/ 814 h 930"/>
                <a:gd name="T30" fmla="*/ 61 w 260"/>
                <a:gd name="T31" fmla="*/ 851 h 930"/>
                <a:gd name="T32" fmla="*/ 87 w 260"/>
                <a:gd name="T33" fmla="*/ 898 h 930"/>
                <a:gd name="T34" fmla="*/ 131 w 260"/>
                <a:gd name="T35" fmla="*/ 927 h 930"/>
                <a:gd name="T36" fmla="*/ 171 w 260"/>
                <a:gd name="T37" fmla="*/ 930 h 930"/>
                <a:gd name="T38" fmla="*/ 190 w 260"/>
                <a:gd name="T39" fmla="*/ 892 h 930"/>
                <a:gd name="T40" fmla="*/ 188 w 260"/>
                <a:gd name="T41" fmla="*/ 839 h 930"/>
                <a:gd name="T42" fmla="*/ 173 w 260"/>
                <a:gd name="T43" fmla="*/ 797 h 930"/>
                <a:gd name="T44" fmla="*/ 146 w 260"/>
                <a:gd name="T45" fmla="*/ 748 h 930"/>
                <a:gd name="T46" fmla="*/ 142 w 260"/>
                <a:gd name="T47" fmla="*/ 710 h 930"/>
                <a:gd name="T48" fmla="*/ 161 w 260"/>
                <a:gd name="T49" fmla="*/ 666 h 930"/>
                <a:gd name="T50" fmla="*/ 184 w 260"/>
                <a:gd name="T51" fmla="*/ 611 h 930"/>
                <a:gd name="T52" fmla="*/ 205 w 260"/>
                <a:gd name="T53" fmla="*/ 545 h 930"/>
                <a:gd name="T54" fmla="*/ 228 w 260"/>
                <a:gd name="T55" fmla="*/ 469 h 930"/>
                <a:gd name="T56" fmla="*/ 247 w 260"/>
                <a:gd name="T57" fmla="*/ 391 h 930"/>
                <a:gd name="T58" fmla="*/ 256 w 260"/>
                <a:gd name="T59" fmla="*/ 309 h 930"/>
                <a:gd name="T60" fmla="*/ 260 w 260"/>
                <a:gd name="T61" fmla="*/ 249 h 930"/>
                <a:gd name="T62" fmla="*/ 258 w 260"/>
                <a:gd name="T63" fmla="*/ 199 h 930"/>
                <a:gd name="T64" fmla="*/ 254 w 260"/>
                <a:gd name="T65" fmla="*/ 154 h 930"/>
                <a:gd name="T66" fmla="*/ 251 w 260"/>
                <a:gd name="T67" fmla="*/ 118 h 930"/>
                <a:gd name="T68" fmla="*/ 243 w 260"/>
                <a:gd name="T69" fmla="*/ 80 h 930"/>
                <a:gd name="T70" fmla="*/ 197 w 260"/>
                <a:gd name="T71" fmla="*/ 62 h 930"/>
                <a:gd name="T72" fmla="*/ 209 w 260"/>
                <a:gd name="T73" fmla="*/ 99 h 930"/>
                <a:gd name="T74" fmla="*/ 216 w 260"/>
                <a:gd name="T75" fmla="*/ 146 h 930"/>
                <a:gd name="T76" fmla="*/ 220 w 260"/>
                <a:gd name="T77" fmla="*/ 218 h 930"/>
                <a:gd name="T78" fmla="*/ 214 w 260"/>
                <a:gd name="T79" fmla="*/ 309 h 930"/>
                <a:gd name="T80" fmla="*/ 197 w 260"/>
                <a:gd name="T81" fmla="*/ 421 h 930"/>
                <a:gd name="T82" fmla="*/ 159 w 260"/>
                <a:gd name="T83" fmla="*/ 552 h 930"/>
                <a:gd name="T84" fmla="*/ 99 w 260"/>
                <a:gd name="T85" fmla="*/ 706 h 930"/>
                <a:gd name="T86" fmla="*/ 110 w 260"/>
                <a:gd name="T87" fmla="*/ 758 h 930"/>
                <a:gd name="T88" fmla="*/ 133 w 260"/>
                <a:gd name="T89" fmla="*/ 803 h 930"/>
                <a:gd name="T90" fmla="*/ 148 w 260"/>
                <a:gd name="T91" fmla="*/ 858 h 930"/>
                <a:gd name="T92" fmla="*/ 129 w 260"/>
                <a:gd name="T93" fmla="*/ 881 h 930"/>
                <a:gd name="T94" fmla="*/ 102 w 260"/>
                <a:gd name="T95" fmla="*/ 841 h 930"/>
                <a:gd name="T96" fmla="*/ 89 w 260"/>
                <a:gd name="T97" fmla="*/ 795 h 930"/>
                <a:gd name="T98" fmla="*/ 81 w 260"/>
                <a:gd name="T99" fmla="*/ 746 h 930"/>
                <a:gd name="T100" fmla="*/ 74 w 260"/>
                <a:gd name="T101" fmla="*/ 699 h 930"/>
                <a:gd name="T102" fmla="*/ 64 w 260"/>
                <a:gd name="T103" fmla="*/ 661 h 930"/>
                <a:gd name="T104" fmla="*/ 57 w 260"/>
                <a:gd name="T105" fmla="*/ 607 h 930"/>
                <a:gd name="T106" fmla="*/ 51 w 260"/>
                <a:gd name="T107" fmla="*/ 543 h 930"/>
                <a:gd name="T108" fmla="*/ 49 w 260"/>
                <a:gd name="T109" fmla="*/ 467 h 930"/>
                <a:gd name="T110" fmla="*/ 49 w 260"/>
                <a:gd name="T111" fmla="*/ 382 h 930"/>
                <a:gd name="T112" fmla="*/ 61 w 260"/>
                <a:gd name="T113" fmla="*/ 285 h 930"/>
                <a:gd name="T114" fmla="*/ 74 w 260"/>
                <a:gd name="T115" fmla="*/ 243 h 930"/>
                <a:gd name="T116" fmla="*/ 93 w 260"/>
                <a:gd name="T117" fmla="*/ 199 h 930"/>
                <a:gd name="T118" fmla="*/ 112 w 260"/>
                <a:gd name="T119" fmla="*/ 157 h 930"/>
                <a:gd name="T120" fmla="*/ 138 w 260"/>
                <a:gd name="T121" fmla="*/ 116 h 930"/>
                <a:gd name="T122" fmla="*/ 167 w 260"/>
                <a:gd name="T123" fmla="*/ 76 h 930"/>
                <a:gd name="T124" fmla="*/ 203 w 260"/>
                <a:gd name="T125" fmla="*/ 38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60" h="930">
                  <a:moveTo>
                    <a:pt x="188" y="0"/>
                  </a:moveTo>
                  <a:lnTo>
                    <a:pt x="186" y="0"/>
                  </a:lnTo>
                  <a:lnTo>
                    <a:pt x="180" y="5"/>
                  </a:lnTo>
                  <a:lnTo>
                    <a:pt x="175" y="7"/>
                  </a:lnTo>
                  <a:lnTo>
                    <a:pt x="171" y="13"/>
                  </a:lnTo>
                  <a:lnTo>
                    <a:pt x="163" y="19"/>
                  </a:lnTo>
                  <a:lnTo>
                    <a:pt x="159" y="24"/>
                  </a:lnTo>
                  <a:lnTo>
                    <a:pt x="150" y="30"/>
                  </a:lnTo>
                  <a:lnTo>
                    <a:pt x="144" y="40"/>
                  </a:lnTo>
                  <a:lnTo>
                    <a:pt x="138" y="43"/>
                  </a:lnTo>
                  <a:lnTo>
                    <a:pt x="137" y="47"/>
                  </a:lnTo>
                  <a:lnTo>
                    <a:pt x="131" y="53"/>
                  </a:lnTo>
                  <a:lnTo>
                    <a:pt x="129" y="57"/>
                  </a:lnTo>
                  <a:lnTo>
                    <a:pt x="123" y="62"/>
                  </a:lnTo>
                  <a:lnTo>
                    <a:pt x="119" y="68"/>
                  </a:lnTo>
                  <a:lnTo>
                    <a:pt x="116" y="74"/>
                  </a:lnTo>
                  <a:lnTo>
                    <a:pt x="112" y="80"/>
                  </a:lnTo>
                  <a:lnTo>
                    <a:pt x="106" y="85"/>
                  </a:lnTo>
                  <a:lnTo>
                    <a:pt x="102" y="91"/>
                  </a:lnTo>
                  <a:lnTo>
                    <a:pt x="99" y="99"/>
                  </a:lnTo>
                  <a:lnTo>
                    <a:pt x="95" y="106"/>
                  </a:lnTo>
                  <a:lnTo>
                    <a:pt x="89" y="112"/>
                  </a:lnTo>
                  <a:lnTo>
                    <a:pt x="85" y="118"/>
                  </a:lnTo>
                  <a:lnTo>
                    <a:pt x="80" y="125"/>
                  </a:lnTo>
                  <a:lnTo>
                    <a:pt x="76" y="133"/>
                  </a:lnTo>
                  <a:lnTo>
                    <a:pt x="70" y="140"/>
                  </a:lnTo>
                  <a:lnTo>
                    <a:pt x="66" y="150"/>
                  </a:lnTo>
                  <a:lnTo>
                    <a:pt x="62" y="157"/>
                  </a:lnTo>
                  <a:lnTo>
                    <a:pt x="59" y="167"/>
                  </a:lnTo>
                  <a:lnTo>
                    <a:pt x="55" y="175"/>
                  </a:lnTo>
                  <a:lnTo>
                    <a:pt x="49" y="184"/>
                  </a:lnTo>
                  <a:lnTo>
                    <a:pt x="45" y="192"/>
                  </a:lnTo>
                  <a:lnTo>
                    <a:pt x="43" y="203"/>
                  </a:lnTo>
                  <a:lnTo>
                    <a:pt x="38" y="212"/>
                  </a:lnTo>
                  <a:lnTo>
                    <a:pt x="36" y="222"/>
                  </a:lnTo>
                  <a:lnTo>
                    <a:pt x="32" y="231"/>
                  </a:lnTo>
                  <a:lnTo>
                    <a:pt x="28" y="243"/>
                  </a:lnTo>
                  <a:lnTo>
                    <a:pt x="24" y="254"/>
                  </a:lnTo>
                  <a:lnTo>
                    <a:pt x="22" y="264"/>
                  </a:lnTo>
                  <a:lnTo>
                    <a:pt x="19" y="275"/>
                  </a:lnTo>
                  <a:lnTo>
                    <a:pt x="17" y="287"/>
                  </a:lnTo>
                  <a:lnTo>
                    <a:pt x="15" y="298"/>
                  </a:lnTo>
                  <a:lnTo>
                    <a:pt x="11" y="311"/>
                  </a:lnTo>
                  <a:lnTo>
                    <a:pt x="9" y="323"/>
                  </a:lnTo>
                  <a:lnTo>
                    <a:pt x="7" y="336"/>
                  </a:lnTo>
                  <a:lnTo>
                    <a:pt x="5" y="347"/>
                  </a:lnTo>
                  <a:lnTo>
                    <a:pt x="3" y="361"/>
                  </a:lnTo>
                  <a:lnTo>
                    <a:pt x="2" y="374"/>
                  </a:lnTo>
                  <a:lnTo>
                    <a:pt x="2" y="387"/>
                  </a:lnTo>
                  <a:lnTo>
                    <a:pt x="0" y="402"/>
                  </a:lnTo>
                  <a:lnTo>
                    <a:pt x="0" y="416"/>
                  </a:lnTo>
                  <a:lnTo>
                    <a:pt x="0" y="429"/>
                  </a:lnTo>
                  <a:lnTo>
                    <a:pt x="0" y="444"/>
                  </a:lnTo>
                  <a:lnTo>
                    <a:pt x="0" y="446"/>
                  </a:lnTo>
                  <a:lnTo>
                    <a:pt x="0" y="452"/>
                  </a:lnTo>
                  <a:lnTo>
                    <a:pt x="0" y="456"/>
                  </a:lnTo>
                  <a:lnTo>
                    <a:pt x="0" y="459"/>
                  </a:lnTo>
                  <a:lnTo>
                    <a:pt x="0" y="465"/>
                  </a:lnTo>
                  <a:lnTo>
                    <a:pt x="0" y="473"/>
                  </a:lnTo>
                  <a:lnTo>
                    <a:pt x="0" y="478"/>
                  </a:lnTo>
                  <a:lnTo>
                    <a:pt x="0" y="486"/>
                  </a:lnTo>
                  <a:lnTo>
                    <a:pt x="0" y="490"/>
                  </a:lnTo>
                  <a:lnTo>
                    <a:pt x="2" y="494"/>
                  </a:lnTo>
                  <a:lnTo>
                    <a:pt x="2" y="499"/>
                  </a:lnTo>
                  <a:lnTo>
                    <a:pt x="2" y="503"/>
                  </a:lnTo>
                  <a:lnTo>
                    <a:pt x="2" y="509"/>
                  </a:lnTo>
                  <a:lnTo>
                    <a:pt x="2" y="513"/>
                  </a:lnTo>
                  <a:lnTo>
                    <a:pt x="2" y="518"/>
                  </a:lnTo>
                  <a:lnTo>
                    <a:pt x="3" y="522"/>
                  </a:lnTo>
                  <a:lnTo>
                    <a:pt x="3" y="528"/>
                  </a:lnTo>
                  <a:lnTo>
                    <a:pt x="3" y="532"/>
                  </a:lnTo>
                  <a:lnTo>
                    <a:pt x="5" y="537"/>
                  </a:lnTo>
                  <a:lnTo>
                    <a:pt x="5" y="543"/>
                  </a:lnTo>
                  <a:lnTo>
                    <a:pt x="5" y="549"/>
                  </a:lnTo>
                  <a:lnTo>
                    <a:pt x="5" y="554"/>
                  </a:lnTo>
                  <a:lnTo>
                    <a:pt x="7" y="560"/>
                  </a:lnTo>
                  <a:lnTo>
                    <a:pt x="7" y="566"/>
                  </a:lnTo>
                  <a:lnTo>
                    <a:pt x="7" y="571"/>
                  </a:lnTo>
                  <a:lnTo>
                    <a:pt x="9" y="577"/>
                  </a:lnTo>
                  <a:lnTo>
                    <a:pt x="9" y="583"/>
                  </a:lnTo>
                  <a:lnTo>
                    <a:pt x="11" y="589"/>
                  </a:lnTo>
                  <a:lnTo>
                    <a:pt x="11" y="594"/>
                  </a:lnTo>
                  <a:lnTo>
                    <a:pt x="13" y="600"/>
                  </a:lnTo>
                  <a:lnTo>
                    <a:pt x="13" y="607"/>
                  </a:lnTo>
                  <a:lnTo>
                    <a:pt x="15" y="613"/>
                  </a:lnTo>
                  <a:lnTo>
                    <a:pt x="15" y="619"/>
                  </a:lnTo>
                  <a:lnTo>
                    <a:pt x="17" y="625"/>
                  </a:lnTo>
                  <a:lnTo>
                    <a:pt x="17" y="630"/>
                  </a:lnTo>
                  <a:lnTo>
                    <a:pt x="19" y="638"/>
                  </a:lnTo>
                  <a:lnTo>
                    <a:pt x="21" y="644"/>
                  </a:lnTo>
                  <a:lnTo>
                    <a:pt x="22" y="649"/>
                  </a:lnTo>
                  <a:lnTo>
                    <a:pt x="22" y="655"/>
                  </a:lnTo>
                  <a:lnTo>
                    <a:pt x="24" y="663"/>
                  </a:lnTo>
                  <a:lnTo>
                    <a:pt x="24" y="668"/>
                  </a:lnTo>
                  <a:lnTo>
                    <a:pt x="26" y="674"/>
                  </a:lnTo>
                  <a:lnTo>
                    <a:pt x="28" y="680"/>
                  </a:lnTo>
                  <a:lnTo>
                    <a:pt x="30" y="687"/>
                  </a:lnTo>
                  <a:lnTo>
                    <a:pt x="32" y="693"/>
                  </a:lnTo>
                  <a:lnTo>
                    <a:pt x="34" y="701"/>
                  </a:lnTo>
                  <a:lnTo>
                    <a:pt x="36" y="704"/>
                  </a:lnTo>
                  <a:lnTo>
                    <a:pt x="38" y="712"/>
                  </a:lnTo>
                  <a:lnTo>
                    <a:pt x="40" y="718"/>
                  </a:lnTo>
                  <a:lnTo>
                    <a:pt x="41" y="723"/>
                  </a:lnTo>
                  <a:lnTo>
                    <a:pt x="43" y="731"/>
                  </a:lnTo>
                  <a:lnTo>
                    <a:pt x="47" y="737"/>
                  </a:lnTo>
                  <a:lnTo>
                    <a:pt x="45" y="739"/>
                  </a:lnTo>
                  <a:lnTo>
                    <a:pt x="45" y="744"/>
                  </a:lnTo>
                  <a:lnTo>
                    <a:pt x="45" y="748"/>
                  </a:lnTo>
                  <a:lnTo>
                    <a:pt x="45" y="754"/>
                  </a:lnTo>
                  <a:lnTo>
                    <a:pt x="45" y="759"/>
                  </a:lnTo>
                  <a:lnTo>
                    <a:pt x="47" y="767"/>
                  </a:lnTo>
                  <a:lnTo>
                    <a:pt x="47" y="775"/>
                  </a:lnTo>
                  <a:lnTo>
                    <a:pt x="47" y="782"/>
                  </a:lnTo>
                  <a:lnTo>
                    <a:pt x="47" y="786"/>
                  </a:lnTo>
                  <a:lnTo>
                    <a:pt x="49" y="790"/>
                  </a:lnTo>
                  <a:lnTo>
                    <a:pt x="49" y="795"/>
                  </a:lnTo>
                  <a:lnTo>
                    <a:pt x="49" y="799"/>
                  </a:lnTo>
                  <a:lnTo>
                    <a:pt x="49" y="805"/>
                  </a:lnTo>
                  <a:lnTo>
                    <a:pt x="51" y="809"/>
                  </a:lnTo>
                  <a:lnTo>
                    <a:pt x="51" y="814"/>
                  </a:lnTo>
                  <a:lnTo>
                    <a:pt x="53" y="818"/>
                  </a:lnTo>
                  <a:lnTo>
                    <a:pt x="53" y="824"/>
                  </a:lnTo>
                  <a:lnTo>
                    <a:pt x="55" y="828"/>
                  </a:lnTo>
                  <a:lnTo>
                    <a:pt x="57" y="832"/>
                  </a:lnTo>
                  <a:lnTo>
                    <a:pt x="59" y="837"/>
                  </a:lnTo>
                  <a:lnTo>
                    <a:pt x="59" y="841"/>
                  </a:lnTo>
                  <a:lnTo>
                    <a:pt x="61" y="847"/>
                  </a:lnTo>
                  <a:lnTo>
                    <a:pt x="61" y="851"/>
                  </a:lnTo>
                  <a:lnTo>
                    <a:pt x="64" y="856"/>
                  </a:lnTo>
                  <a:lnTo>
                    <a:pt x="64" y="860"/>
                  </a:lnTo>
                  <a:lnTo>
                    <a:pt x="68" y="864"/>
                  </a:lnTo>
                  <a:lnTo>
                    <a:pt x="70" y="870"/>
                  </a:lnTo>
                  <a:lnTo>
                    <a:pt x="72" y="873"/>
                  </a:lnTo>
                  <a:lnTo>
                    <a:pt x="78" y="881"/>
                  </a:lnTo>
                  <a:lnTo>
                    <a:pt x="81" y="890"/>
                  </a:lnTo>
                  <a:lnTo>
                    <a:pt x="87" y="898"/>
                  </a:lnTo>
                  <a:lnTo>
                    <a:pt x="95" y="906"/>
                  </a:lnTo>
                  <a:lnTo>
                    <a:pt x="100" y="911"/>
                  </a:lnTo>
                  <a:lnTo>
                    <a:pt x="108" y="917"/>
                  </a:lnTo>
                  <a:lnTo>
                    <a:pt x="112" y="919"/>
                  </a:lnTo>
                  <a:lnTo>
                    <a:pt x="118" y="921"/>
                  </a:lnTo>
                  <a:lnTo>
                    <a:pt x="121" y="923"/>
                  </a:lnTo>
                  <a:lnTo>
                    <a:pt x="127" y="925"/>
                  </a:lnTo>
                  <a:lnTo>
                    <a:pt x="131" y="927"/>
                  </a:lnTo>
                  <a:lnTo>
                    <a:pt x="137" y="927"/>
                  </a:lnTo>
                  <a:lnTo>
                    <a:pt x="140" y="928"/>
                  </a:lnTo>
                  <a:lnTo>
                    <a:pt x="146" y="930"/>
                  </a:lnTo>
                  <a:lnTo>
                    <a:pt x="152" y="930"/>
                  </a:lnTo>
                  <a:lnTo>
                    <a:pt x="157" y="930"/>
                  </a:lnTo>
                  <a:lnTo>
                    <a:pt x="163" y="930"/>
                  </a:lnTo>
                  <a:lnTo>
                    <a:pt x="171" y="930"/>
                  </a:lnTo>
                  <a:lnTo>
                    <a:pt x="171" y="930"/>
                  </a:lnTo>
                  <a:lnTo>
                    <a:pt x="173" y="927"/>
                  </a:lnTo>
                  <a:lnTo>
                    <a:pt x="176" y="925"/>
                  </a:lnTo>
                  <a:lnTo>
                    <a:pt x="180" y="921"/>
                  </a:lnTo>
                  <a:lnTo>
                    <a:pt x="182" y="913"/>
                  </a:lnTo>
                  <a:lnTo>
                    <a:pt x="186" y="908"/>
                  </a:lnTo>
                  <a:lnTo>
                    <a:pt x="188" y="902"/>
                  </a:lnTo>
                  <a:lnTo>
                    <a:pt x="188" y="898"/>
                  </a:lnTo>
                  <a:lnTo>
                    <a:pt x="190" y="892"/>
                  </a:lnTo>
                  <a:lnTo>
                    <a:pt x="192" y="887"/>
                  </a:lnTo>
                  <a:lnTo>
                    <a:pt x="192" y="881"/>
                  </a:lnTo>
                  <a:lnTo>
                    <a:pt x="192" y="875"/>
                  </a:lnTo>
                  <a:lnTo>
                    <a:pt x="192" y="866"/>
                  </a:lnTo>
                  <a:lnTo>
                    <a:pt x="192" y="860"/>
                  </a:lnTo>
                  <a:lnTo>
                    <a:pt x="190" y="851"/>
                  </a:lnTo>
                  <a:lnTo>
                    <a:pt x="188" y="843"/>
                  </a:lnTo>
                  <a:lnTo>
                    <a:pt x="188" y="839"/>
                  </a:lnTo>
                  <a:lnTo>
                    <a:pt x="186" y="833"/>
                  </a:lnTo>
                  <a:lnTo>
                    <a:pt x="184" y="830"/>
                  </a:lnTo>
                  <a:lnTo>
                    <a:pt x="184" y="826"/>
                  </a:lnTo>
                  <a:lnTo>
                    <a:pt x="182" y="820"/>
                  </a:lnTo>
                  <a:lnTo>
                    <a:pt x="180" y="814"/>
                  </a:lnTo>
                  <a:lnTo>
                    <a:pt x="176" y="809"/>
                  </a:lnTo>
                  <a:lnTo>
                    <a:pt x="176" y="805"/>
                  </a:lnTo>
                  <a:lnTo>
                    <a:pt x="173" y="797"/>
                  </a:lnTo>
                  <a:lnTo>
                    <a:pt x="171" y="794"/>
                  </a:lnTo>
                  <a:lnTo>
                    <a:pt x="167" y="786"/>
                  </a:lnTo>
                  <a:lnTo>
                    <a:pt x="165" y="782"/>
                  </a:lnTo>
                  <a:lnTo>
                    <a:pt x="161" y="775"/>
                  </a:lnTo>
                  <a:lnTo>
                    <a:pt x="157" y="769"/>
                  </a:lnTo>
                  <a:lnTo>
                    <a:pt x="154" y="761"/>
                  </a:lnTo>
                  <a:lnTo>
                    <a:pt x="150" y="756"/>
                  </a:lnTo>
                  <a:lnTo>
                    <a:pt x="146" y="748"/>
                  </a:lnTo>
                  <a:lnTo>
                    <a:pt x="142" y="742"/>
                  </a:lnTo>
                  <a:lnTo>
                    <a:pt x="137" y="735"/>
                  </a:lnTo>
                  <a:lnTo>
                    <a:pt x="133" y="729"/>
                  </a:lnTo>
                  <a:lnTo>
                    <a:pt x="133" y="727"/>
                  </a:lnTo>
                  <a:lnTo>
                    <a:pt x="135" y="725"/>
                  </a:lnTo>
                  <a:lnTo>
                    <a:pt x="137" y="721"/>
                  </a:lnTo>
                  <a:lnTo>
                    <a:pt x="138" y="718"/>
                  </a:lnTo>
                  <a:lnTo>
                    <a:pt x="142" y="710"/>
                  </a:lnTo>
                  <a:lnTo>
                    <a:pt x="146" y="704"/>
                  </a:lnTo>
                  <a:lnTo>
                    <a:pt x="146" y="699"/>
                  </a:lnTo>
                  <a:lnTo>
                    <a:pt x="150" y="695"/>
                  </a:lnTo>
                  <a:lnTo>
                    <a:pt x="152" y="689"/>
                  </a:lnTo>
                  <a:lnTo>
                    <a:pt x="154" y="685"/>
                  </a:lnTo>
                  <a:lnTo>
                    <a:pt x="156" y="680"/>
                  </a:lnTo>
                  <a:lnTo>
                    <a:pt x="159" y="674"/>
                  </a:lnTo>
                  <a:lnTo>
                    <a:pt x="161" y="666"/>
                  </a:lnTo>
                  <a:lnTo>
                    <a:pt x="163" y="663"/>
                  </a:lnTo>
                  <a:lnTo>
                    <a:pt x="165" y="655"/>
                  </a:lnTo>
                  <a:lnTo>
                    <a:pt x="169" y="649"/>
                  </a:lnTo>
                  <a:lnTo>
                    <a:pt x="171" y="642"/>
                  </a:lnTo>
                  <a:lnTo>
                    <a:pt x="175" y="636"/>
                  </a:lnTo>
                  <a:lnTo>
                    <a:pt x="176" y="628"/>
                  </a:lnTo>
                  <a:lnTo>
                    <a:pt x="180" y="621"/>
                  </a:lnTo>
                  <a:lnTo>
                    <a:pt x="184" y="611"/>
                  </a:lnTo>
                  <a:lnTo>
                    <a:pt x="186" y="606"/>
                  </a:lnTo>
                  <a:lnTo>
                    <a:pt x="188" y="596"/>
                  </a:lnTo>
                  <a:lnTo>
                    <a:pt x="192" y="589"/>
                  </a:lnTo>
                  <a:lnTo>
                    <a:pt x="194" y="581"/>
                  </a:lnTo>
                  <a:lnTo>
                    <a:pt x="197" y="573"/>
                  </a:lnTo>
                  <a:lnTo>
                    <a:pt x="201" y="564"/>
                  </a:lnTo>
                  <a:lnTo>
                    <a:pt x="203" y="554"/>
                  </a:lnTo>
                  <a:lnTo>
                    <a:pt x="205" y="545"/>
                  </a:lnTo>
                  <a:lnTo>
                    <a:pt x="209" y="537"/>
                  </a:lnTo>
                  <a:lnTo>
                    <a:pt x="211" y="528"/>
                  </a:lnTo>
                  <a:lnTo>
                    <a:pt x="214" y="518"/>
                  </a:lnTo>
                  <a:lnTo>
                    <a:pt x="218" y="509"/>
                  </a:lnTo>
                  <a:lnTo>
                    <a:pt x="220" y="499"/>
                  </a:lnTo>
                  <a:lnTo>
                    <a:pt x="222" y="490"/>
                  </a:lnTo>
                  <a:lnTo>
                    <a:pt x="226" y="480"/>
                  </a:lnTo>
                  <a:lnTo>
                    <a:pt x="228" y="469"/>
                  </a:lnTo>
                  <a:lnTo>
                    <a:pt x="232" y="459"/>
                  </a:lnTo>
                  <a:lnTo>
                    <a:pt x="233" y="450"/>
                  </a:lnTo>
                  <a:lnTo>
                    <a:pt x="235" y="440"/>
                  </a:lnTo>
                  <a:lnTo>
                    <a:pt x="239" y="431"/>
                  </a:lnTo>
                  <a:lnTo>
                    <a:pt x="241" y="421"/>
                  </a:lnTo>
                  <a:lnTo>
                    <a:pt x="243" y="412"/>
                  </a:lnTo>
                  <a:lnTo>
                    <a:pt x="245" y="400"/>
                  </a:lnTo>
                  <a:lnTo>
                    <a:pt x="247" y="391"/>
                  </a:lnTo>
                  <a:lnTo>
                    <a:pt x="249" y="382"/>
                  </a:lnTo>
                  <a:lnTo>
                    <a:pt x="251" y="370"/>
                  </a:lnTo>
                  <a:lnTo>
                    <a:pt x="252" y="361"/>
                  </a:lnTo>
                  <a:lnTo>
                    <a:pt x="252" y="349"/>
                  </a:lnTo>
                  <a:lnTo>
                    <a:pt x="254" y="340"/>
                  </a:lnTo>
                  <a:lnTo>
                    <a:pt x="256" y="330"/>
                  </a:lnTo>
                  <a:lnTo>
                    <a:pt x="256" y="321"/>
                  </a:lnTo>
                  <a:lnTo>
                    <a:pt x="256" y="309"/>
                  </a:lnTo>
                  <a:lnTo>
                    <a:pt x="258" y="300"/>
                  </a:lnTo>
                  <a:lnTo>
                    <a:pt x="258" y="290"/>
                  </a:lnTo>
                  <a:lnTo>
                    <a:pt x="258" y="281"/>
                  </a:lnTo>
                  <a:lnTo>
                    <a:pt x="258" y="271"/>
                  </a:lnTo>
                  <a:lnTo>
                    <a:pt x="260" y="262"/>
                  </a:lnTo>
                  <a:lnTo>
                    <a:pt x="260" y="260"/>
                  </a:lnTo>
                  <a:lnTo>
                    <a:pt x="260" y="256"/>
                  </a:lnTo>
                  <a:lnTo>
                    <a:pt x="260" y="249"/>
                  </a:lnTo>
                  <a:lnTo>
                    <a:pt x="260" y="243"/>
                  </a:lnTo>
                  <a:lnTo>
                    <a:pt x="258" y="237"/>
                  </a:lnTo>
                  <a:lnTo>
                    <a:pt x="258" y="231"/>
                  </a:lnTo>
                  <a:lnTo>
                    <a:pt x="258" y="226"/>
                  </a:lnTo>
                  <a:lnTo>
                    <a:pt x="258" y="220"/>
                  </a:lnTo>
                  <a:lnTo>
                    <a:pt x="258" y="212"/>
                  </a:lnTo>
                  <a:lnTo>
                    <a:pt x="258" y="207"/>
                  </a:lnTo>
                  <a:lnTo>
                    <a:pt x="258" y="199"/>
                  </a:lnTo>
                  <a:lnTo>
                    <a:pt x="258" y="192"/>
                  </a:lnTo>
                  <a:lnTo>
                    <a:pt x="258" y="188"/>
                  </a:lnTo>
                  <a:lnTo>
                    <a:pt x="258" y="184"/>
                  </a:lnTo>
                  <a:lnTo>
                    <a:pt x="256" y="178"/>
                  </a:lnTo>
                  <a:lnTo>
                    <a:pt x="256" y="175"/>
                  </a:lnTo>
                  <a:lnTo>
                    <a:pt x="256" y="167"/>
                  </a:lnTo>
                  <a:lnTo>
                    <a:pt x="256" y="159"/>
                  </a:lnTo>
                  <a:lnTo>
                    <a:pt x="254" y="154"/>
                  </a:lnTo>
                  <a:lnTo>
                    <a:pt x="254" y="150"/>
                  </a:lnTo>
                  <a:lnTo>
                    <a:pt x="252" y="146"/>
                  </a:lnTo>
                  <a:lnTo>
                    <a:pt x="252" y="140"/>
                  </a:lnTo>
                  <a:lnTo>
                    <a:pt x="252" y="137"/>
                  </a:lnTo>
                  <a:lnTo>
                    <a:pt x="252" y="131"/>
                  </a:lnTo>
                  <a:lnTo>
                    <a:pt x="252" y="127"/>
                  </a:lnTo>
                  <a:lnTo>
                    <a:pt x="252" y="123"/>
                  </a:lnTo>
                  <a:lnTo>
                    <a:pt x="251" y="118"/>
                  </a:lnTo>
                  <a:lnTo>
                    <a:pt x="249" y="112"/>
                  </a:lnTo>
                  <a:lnTo>
                    <a:pt x="249" y="108"/>
                  </a:lnTo>
                  <a:lnTo>
                    <a:pt x="247" y="102"/>
                  </a:lnTo>
                  <a:lnTo>
                    <a:pt x="247" y="99"/>
                  </a:lnTo>
                  <a:lnTo>
                    <a:pt x="247" y="95"/>
                  </a:lnTo>
                  <a:lnTo>
                    <a:pt x="245" y="89"/>
                  </a:lnTo>
                  <a:lnTo>
                    <a:pt x="245" y="85"/>
                  </a:lnTo>
                  <a:lnTo>
                    <a:pt x="243" y="80"/>
                  </a:lnTo>
                  <a:lnTo>
                    <a:pt x="243" y="76"/>
                  </a:lnTo>
                  <a:lnTo>
                    <a:pt x="241" y="70"/>
                  </a:lnTo>
                  <a:lnTo>
                    <a:pt x="239" y="66"/>
                  </a:lnTo>
                  <a:lnTo>
                    <a:pt x="239" y="61"/>
                  </a:lnTo>
                  <a:lnTo>
                    <a:pt x="237" y="57"/>
                  </a:lnTo>
                  <a:lnTo>
                    <a:pt x="235" y="53"/>
                  </a:lnTo>
                  <a:lnTo>
                    <a:pt x="235" y="47"/>
                  </a:lnTo>
                  <a:lnTo>
                    <a:pt x="197" y="62"/>
                  </a:lnTo>
                  <a:lnTo>
                    <a:pt x="199" y="64"/>
                  </a:lnTo>
                  <a:lnTo>
                    <a:pt x="201" y="66"/>
                  </a:lnTo>
                  <a:lnTo>
                    <a:pt x="201" y="72"/>
                  </a:lnTo>
                  <a:lnTo>
                    <a:pt x="203" y="78"/>
                  </a:lnTo>
                  <a:lnTo>
                    <a:pt x="205" y="85"/>
                  </a:lnTo>
                  <a:lnTo>
                    <a:pt x="205" y="89"/>
                  </a:lnTo>
                  <a:lnTo>
                    <a:pt x="207" y="93"/>
                  </a:lnTo>
                  <a:lnTo>
                    <a:pt x="209" y="99"/>
                  </a:lnTo>
                  <a:lnTo>
                    <a:pt x="209" y="102"/>
                  </a:lnTo>
                  <a:lnTo>
                    <a:pt x="211" y="108"/>
                  </a:lnTo>
                  <a:lnTo>
                    <a:pt x="211" y="114"/>
                  </a:lnTo>
                  <a:lnTo>
                    <a:pt x="213" y="119"/>
                  </a:lnTo>
                  <a:lnTo>
                    <a:pt x="214" y="127"/>
                  </a:lnTo>
                  <a:lnTo>
                    <a:pt x="214" y="133"/>
                  </a:lnTo>
                  <a:lnTo>
                    <a:pt x="214" y="140"/>
                  </a:lnTo>
                  <a:lnTo>
                    <a:pt x="216" y="146"/>
                  </a:lnTo>
                  <a:lnTo>
                    <a:pt x="218" y="156"/>
                  </a:lnTo>
                  <a:lnTo>
                    <a:pt x="218" y="163"/>
                  </a:lnTo>
                  <a:lnTo>
                    <a:pt x="218" y="171"/>
                  </a:lnTo>
                  <a:lnTo>
                    <a:pt x="218" y="180"/>
                  </a:lnTo>
                  <a:lnTo>
                    <a:pt x="220" y="190"/>
                  </a:lnTo>
                  <a:lnTo>
                    <a:pt x="220" y="199"/>
                  </a:lnTo>
                  <a:lnTo>
                    <a:pt x="220" y="209"/>
                  </a:lnTo>
                  <a:lnTo>
                    <a:pt x="220" y="218"/>
                  </a:lnTo>
                  <a:lnTo>
                    <a:pt x="222" y="230"/>
                  </a:lnTo>
                  <a:lnTo>
                    <a:pt x="220" y="239"/>
                  </a:lnTo>
                  <a:lnTo>
                    <a:pt x="220" y="250"/>
                  </a:lnTo>
                  <a:lnTo>
                    <a:pt x="218" y="262"/>
                  </a:lnTo>
                  <a:lnTo>
                    <a:pt x="218" y="273"/>
                  </a:lnTo>
                  <a:lnTo>
                    <a:pt x="218" y="285"/>
                  </a:lnTo>
                  <a:lnTo>
                    <a:pt x="216" y="296"/>
                  </a:lnTo>
                  <a:lnTo>
                    <a:pt x="214" y="309"/>
                  </a:lnTo>
                  <a:lnTo>
                    <a:pt x="214" y="323"/>
                  </a:lnTo>
                  <a:lnTo>
                    <a:pt x="213" y="336"/>
                  </a:lnTo>
                  <a:lnTo>
                    <a:pt x="209" y="349"/>
                  </a:lnTo>
                  <a:lnTo>
                    <a:pt x="207" y="363"/>
                  </a:lnTo>
                  <a:lnTo>
                    <a:pt x="205" y="378"/>
                  </a:lnTo>
                  <a:lnTo>
                    <a:pt x="203" y="391"/>
                  </a:lnTo>
                  <a:lnTo>
                    <a:pt x="201" y="406"/>
                  </a:lnTo>
                  <a:lnTo>
                    <a:pt x="197" y="421"/>
                  </a:lnTo>
                  <a:lnTo>
                    <a:pt x="194" y="437"/>
                  </a:lnTo>
                  <a:lnTo>
                    <a:pt x="190" y="452"/>
                  </a:lnTo>
                  <a:lnTo>
                    <a:pt x="186" y="467"/>
                  </a:lnTo>
                  <a:lnTo>
                    <a:pt x="180" y="484"/>
                  </a:lnTo>
                  <a:lnTo>
                    <a:pt x="176" y="501"/>
                  </a:lnTo>
                  <a:lnTo>
                    <a:pt x="171" y="518"/>
                  </a:lnTo>
                  <a:lnTo>
                    <a:pt x="165" y="535"/>
                  </a:lnTo>
                  <a:lnTo>
                    <a:pt x="159" y="552"/>
                  </a:lnTo>
                  <a:lnTo>
                    <a:pt x="154" y="571"/>
                  </a:lnTo>
                  <a:lnTo>
                    <a:pt x="146" y="590"/>
                  </a:lnTo>
                  <a:lnTo>
                    <a:pt x="140" y="607"/>
                  </a:lnTo>
                  <a:lnTo>
                    <a:pt x="133" y="626"/>
                  </a:lnTo>
                  <a:lnTo>
                    <a:pt x="125" y="645"/>
                  </a:lnTo>
                  <a:lnTo>
                    <a:pt x="116" y="666"/>
                  </a:lnTo>
                  <a:lnTo>
                    <a:pt x="108" y="685"/>
                  </a:lnTo>
                  <a:lnTo>
                    <a:pt x="99" y="706"/>
                  </a:lnTo>
                  <a:lnTo>
                    <a:pt x="89" y="727"/>
                  </a:lnTo>
                  <a:lnTo>
                    <a:pt x="91" y="731"/>
                  </a:lnTo>
                  <a:lnTo>
                    <a:pt x="95" y="735"/>
                  </a:lnTo>
                  <a:lnTo>
                    <a:pt x="99" y="740"/>
                  </a:lnTo>
                  <a:lnTo>
                    <a:pt x="102" y="744"/>
                  </a:lnTo>
                  <a:lnTo>
                    <a:pt x="104" y="748"/>
                  </a:lnTo>
                  <a:lnTo>
                    <a:pt x="106" y="754"/>
                  </a:lnTo>
                  <a:lnTo>
                    <a:pt x="110" y="758"/>
                  </a:lnTo>
                  <a:lnTo>
                    <a:pt x="112" y="761"/>
                  </a:lnTo>
                  <a:lnTo>
                    <a:pt x="116" y="767"/>
                  </a:lnTo>
                  <a:lnTo>
                    <a:pt x="118" y="773"/>
                  </a:lnTo>
                  <a:lnTo>
                    <a:pt x="121" y="778"/>
                  </a:lnTo>
                  <a:lnTo>
                    <a:pt x="125" y="784"/>
                  </a:lnTo>
                  <a:lnTo>
                    <a:pt x="127" y="790"/>
                  </a:lnTo>
                  <a:lnTo>
                    <a:pt x="129" y="795"/>
                  </a:lnTo>
                  <a:lnTo>
                    <a:pt x="133" y="803"/>
                  </a:lnTo>
                  <a:lnTo>
                    <a:pt x="135" y="809"/>
                  </a:lnTo>
                  <a:lnTo>
                    <a:pt x="137" y="816"/>
                  </a:lnTo>
                  <a:lnTo>
                    <a:pt x="140" y="824"/>
                  </a:lnTo>
                  <a:lnTo>
                    <a:pt x="142" y="830"/>
                  </a:lnTo>
                  <a:lnTo>
                    <a:pt x="144" y="837"/>
                  </a:lnTo>
                  <a:lnTo>
                    <a:pt x="146" y="843"/>
                  </a:lnTo>
                  <a:lnTo>
                    <a:pt x="146" y="851"/>
                  </a:lnTo>
                  <a:lnTo>
                    <a:pt x="148" y="858"/>
                  </a:lnTo>
                  <a:lnTo>
                    <a:pt x="148" y="864"/>
                  </a:lnTo>
                  <a:lnTo>
                    <a:pt x="148" y="871"/>
                  </a:lnTo>
                  <a:lnTo>
                    <a:pt x="148" y="879"/>
                  </a:lnTo>
                  <a:lnTo>
                    <a:pt x="148" y="887"/>
                  </a:lnTo>
                  <a:lnTo>
                    <a:pt x="146" y="887"/>
                  </a:lnTo>
                  <a:lnTo>
                    <a:pt x="138" y="885"/>
                  </a:lnTo>
                  <a:lnTo>
                    <a:pt x="135" y="883"/>
                  </a:lnTo>
                  <a:lnTo>
                    <a:pt x="129" y="881"/>
                  </a:lnTo>
                  <a:lnTo>
                    <a:pt x="125" y="875"/>
                  </a:lnTo>
                  <a:lnTo>
                    <a:pt x="119" y="871"/>
                  </a:lnTo>
                  <a:lnTo>
                    <a:pt x="116" y="866"/>
                  </a:lnTo>
                  <a:lnTo>
                    <a:pt x="112" y="862"/>
                  </a:lnTo>
                  <a:lnTo>
                    <a:pt x="110" y="858"/>
                  </a:lnTo>
                  <a:lnTo>
                    <a:pt x="108" y="852"/>
                  </a:lnTo>
                  <a:lnTo>
                    <a:pt x="104" y="847"/>
                  </a:lnTo>
                  <a:lnTo>
                    <a:pt x="102" y="841"/>
                  </a:lnTo>
                  <a:lnTo>
                    <a:pt x="99" y="832"/>
                  </a:lnTo>
                  <a:lnTo>
                    <a:pt x="97" y="826"/>
                  </a:lnTo>
                  <a:lnTo>
                    <a:pt x="95" y="820"/>
                  </a:lnTo>
                  <a:lnTo>
                    <a:pt x="95" y="814"/>
                  </a:lnTo>
                  <a:lnTo>
                    <a:pt x="93" y="811"/>
                  </a:lnTo>
                  <a:lnTo>
                    <a:pt x="91" y="807"/>
                  </a:lnTo>
                  <a:lnTo>
                    <a:pt x="91" y="801"/>
                  </a:lnTo>
                  <a:lnTo>
                    <a:pt x="89" y="795"/>
                  </a:lnTo>
                  <a:lnTo>
                    <a:pt x="87" y="790"/>
                  </a:lnTo>
                  <a:lnTo>
                    <a:pt x="87" y="786"/>
                  </a:lnTo>
                  <a:lnTo>
                    <a:pt x="87" y="778"/>
                  </a:lnTo>
                  <a:lnTo>
                    <a:pt x="85" y="773"/>
                  </a:lnTo>
                  <a:lnTo>
                    <a:pt x="85" y="765"/>
                  </a:lnTo>
                  <a:lnTo>
                    <a:pt x="83" y="759"/>
                  </a:lnTo>
                  <a:lnTo>
                    <a:pt x="83" y="754"/>
                  </a:lnTo>
                  <a:lnTo>
                    <a:pt x="81" y="746"/>
                  </a:lnTo>
                  <a:lnTo>
                    <a:pt x="81" y="739"/>
                  </a:lnTo>
                  <a:lnTo>
                    <a:pt x="81" y="731"/>
                  </a:lnTo>
                  <a:lnTo>
                    <a:pt x="81" y="729"/>
                  </a:lnTo>
                  <a:lnTo>
                    <a:pt x="80" y="723"/>
                  </a:lnTo>
                  <a:lnTo>
                    <a:pt x="78" y="718"/>
                  </a:lnTo>
                  <a:lnTo>
                    <a:pt x="76" y="712"/>
                  </a:lnTo>
                  <a:lnTo>
                    <a:pt x="74" y="704"/>
                  </a:lnTo>
                  <a:lnTo>
                    <a:pt x="74" y="699"/>
                  </a:lnTo>
                  <a:lnTo>
                    <a:pt x="72" y="695"/>
                  </a:lnTo>
                  <a:lnTo>
                    <a:pt x="70" y="689"/>
                  </a:lnTo>
                  <a:lnTo>
                    <a:pt x="70" y="685"/>
                  </a:lnTo>
                  <a:lnTo>
                    <a:pt x="70" y="680"/>
                  </a:lnTo>
                  <a:lnTo>
                    <a:pt x="68" y="676"/>
                  </a:lnTo>
                  <a:lnTo>
                    <a:pt x="66" y="670"/>
                  </a:lnTo>
                  <a:lnTo>
                    <a:pt x="64" y="664"/>
                  </a:lnTo>
                  <a:lnTo>
                    <a:pt x="64" y="661"/>
                  </a:lnTo>
                  <a:lnTo>
                    <a:pt x="64" y="655"/>
                  </a:lnTo>
                  <a:lnTo>
                    <a:pt x="62" y="647"/>
                  </a:lnTo>
                  <a:lnTo>
                    <a:pt x="61" y="642"/>
                  </a:lnTo>
                  <a:lnTo>
                    <a:pt x="61" y="636"/>
                  </a:lnTo>
                  <a:lnTo>
                    <a:pt x="59" y="628"/>
                  </a:lnTo>
                  <a:lnTo>
                    <a:pt x="59" y="621"/>
                  </a:lnTo>
                  <a:lnTo>
                    <a:pt x="57" y="615"/>
                  </a:lnTo>
                  <a:lnTo>
                    <a:pt x="57" y="607"/>
                  </a:lnTo>
                  <a:lnTo>
                    <a:pt x="57" y="600"/>
                  </a:lnTo>
                  <a:lnTo>
                    <a:pt x="55" y="592"/>
                  </a:lnTo>
                  <a:lnTo>
                    <a:pt x="53" y="585"/>
                  </a:lnTo>
                  <a:lnTo>
                    <a:pt x="53" y="577"/>
                  </a:lnTo>
                  <a:lnTo>
                    <a:pt x="53" y="568"/>
                  </a:lnTo>
                  <a:lnTo>
                    <a:pt x="51" y="560"/>
                  </a:lnTo>
                  <a:lnTo>
                    <a:pt x="51" y="551"/>
                  </a:lnTo>
                  <a:lnTo>
                    <a:pt x="51" y="543"/>
                  </a:lnTo>
                  <a:lnTo>
                    <a:pt x="49" y="533"/>
                  </a:lnTo>
                  <a:lnTo>
                    <a:pt x="49" y="524"/>
                  </a:lnTo>
                  <a:lnTo>
                    <a:pt x="49" y="514"/>
                  </a:lnTo>
                  <a:lnTo>
                    <a:pt x="49" y="505"/>
                  </a:lnTo>
                  <a:lnTo>
                    <a:pt x="49" y="495"/>
                  </a:lnTo>
                  <a:lnTo>
                    <a:pt x="49" y="486"/>
                  </a:lnTo>
                  <a:lnTo>
                    <a:pt x="49" y="476"/>
                  </a:lnTo>
                  <a:lnTo>
                    <a:pt x="49" y="467"/>
                  </a:lnTo>
                  <a:lnTo>
                    <a:pt x="47" y="456"/>
                  </a:lnTo>
                  <a:lnTo>
                    <a:pt x="47" y="446"/>
                  </a:lnTo>
                  <a:lnTo>
                    <a:pt x="47" y="435"/>
                  </a:lnTo>
                  <a:lnTo>
                    <a:pt x="47" y="425"/>
                  </a:lnTo>
                  <a:lnTo>
                    <a:pt x="47" y="414"/>
                  </a:lnTo>
                  <a:lnTo>
                    <a:pt x="49" y="402"/>
                  </a:lnTo>
                  <a:lnTo>
                    <a:pt x="49" y="391"/>
                  </a:lnTo>
                  <a:lnTo>
                    <a:pt x="49" y="382"/>
                  </a:lnTo>
                  <a:lnTo>
                    <a:pt x="49" y="370"/>
                  </a:lnTo>
                  <a:lnTo>
                    <a:pt x="51" y="357"/>
                  </a:lnTo>
                  <a:lnTo>
                    <a:pt x="53" y="345"/>
                  </a:lnTo>
                  <a:lnTo>
                    <a:pt x="53" y="334"/>
                  </a:lnTo>
                  <a:lnTo>
                    <a:pt x="55" y="323"/>
                  </a:lnTo>
                  <a:lnTo>
                    <a:pt x="57" y="309"/>
                  </a:lnTo>
                  <a:lnTo>
                    <a:pt x="57" y="298"/>
                  </a:lnTo>
                  <a:lnTo>
                    <a:pt x="61" y="285"/>
                  </a:lnTo>
                  <a:lnTo>
                    <a:pt x="61" y="283"/>
                  </a:lnTo>
                  <a:lnTo>
                    <a:pt x="62" y="277"/>
                  </a:lnTo>
                  <a:lnTo>
                    <a:pt x="62" y="273"/>
                  </a:lnTo>
                  <a:lnTo>
                    <a:pt x="64" y="268"/>
                  </a:lnTo>
                  <a:lnTo>
                    <a:pt x="66" y="262"/>
                  </a:lnTo>
                  <a:lnTo>
                    <a:pt x="70" y="256"/>
                  </a:lnTo>
                  <a:lnTo>
                    <a:pt x="72" y="249"/>
                  </a:lnTo>
                  <a:lnTo>
                    <a:pt x="74" y="243"/>
                  </a:lnTo>
                  <a:lnTo>
                    <a:pt x="78" y="235"/>
                  </a:lnTo>
                  <a:lnTo>
                    <a:pt x="81" y="226"/>
                  </a:lnTo>
                  <a:lnTo>
                    <a:pt x="81" y="222"/>
                  </a:lnTo>
                  <a:lnTo>
                    <a:pt x="83" y="218"/>
                  </a:lnTo>
                  <a:lnTo>
                    <a:pt x="85" y="212"/>
                  </a:lnTo>
                  <a:lnTo>
                    <a:pt x="87" y="209"/>
                  </a:lnTo>
                  <a:lnTo>
                    <a:pt x="91" y="203"/>
                  </a:lnTo>
                  <a:lnTo>
                    <a:pt x="93" y="199"/>
                  </a:lnTo>
                  <a:lnTo>
                    <a:pt x="95" y="193"/>
                  </a:lnTo>
                  <a:lnTo>
                    <a:pt x="99" y="190"/>
                  </a:lnTo>
                  <a:lnTo>
                    <a:pt x="100" y="184"/>
                  </a:lnTo>
                  <a:lnTo>
                    <a:pt x="102" y="178"/>
                  </a:lnTo>
                  <a:lnTo>
                    <a:pt x="104" y="173"/>
                  </a:lnTo>
                  <a:lnTo>
                    <a:pt x="108" y="169"/>
                  </a:lnTo>
                  <a:lnTo>
                    <a:pt x="110" y="163"/>
                  </a:lnTo>
                  <a:lnTo>
                    <a:pt x="112" y="157"/>
                  </a:lnTo>
                  <a:lnTo>
                    <a:pt x="116" y="152"/>
                  </a:lnTo>
                  <a:lnTo>
                    <a:pt x="119" y="148"/>
                  </a:lnTo>
                  <a:lnTo>
                    <a:pt x="121" y="142"/>
                  </a:lnTo>
                  <a:lnTo>
                    <a:pt x="125" y="137"/>
                  </a:lnTo>
                  <a:lnTo>
                    <a:pt x="127" y="131"/>
                  </a:lnTo>
                  <a:lnTo>
                    <a:pt x="131" y="127"/>
                  </a:lnTo>
                  <a:lnTo>
                    <a:pt x="135" y="121"/>
                  </a:lnTo>
                  <a:lnTo>
                    <a:pt x="138" y="116"/>
                  </a:lnTo>
                  <a:lnTo>
                    <a:pt x="142" y="110"/>
                  </a:lnTo>
                  <a:lnTo>
                    <a:pt x="146" y="106"/>
                  </a:lnTo>
                  <a:lnTo>
                    <a:pt x="148" y="100"/>
                  </a:lnTo>
                  <a:lnTo>
                    <a:pt x="152" y="95"/>
                  </a:lnTo>
                  <a:lnTo>
                    <a:pt x="156" y="89"/>
                  </a:lnTo>
                  <a:lnTo>
                    <a:pt x="159" y="85"/>
                  </a:lnTo>
                  <a:lnTo>
                    <a:pt x="163" y="80"/>
                  </a:lnTo>
                  <a:lnTo>
                    <a:pt x="167" y="76"/>
                  </a:lnTo>
                  <a:lnTo>
                    <a:pt x="171" y="70"/>
                  </a:lnTo>
                  <a:lnTo>
                    <a:pt x="176" y="66"/>
                  </a:lnTo>
                  <a:lnTo>
                    <a:pt x="180" y="61"/>
                  </a:lnTo>
                  <a:lnTo>
                    <a:pt x="184" y="57"/>
                  </a:lnTo>
                  <a:lnTo>
                    <a:pt x="190" y="51"/>
                  </a:lnTo>
                  <a:lnTo>
                    <a:pt x="194" y="47"/>
                  </a:lnTo>
                  <a:lnTo>
                    <a:pt x="197" y="43"/>
                  </a:lnTo>
                  <a:lnTo>
                    <a:pt x="203" y="38"/>
                  </a:lnTo>
                  <a:lnTo>
                    <a:pt x="207" y="34"/>
                  </a:lnTo>
                  <a:lnTo>
                    <a:pt x="213" y="30"/>
                  </a:lnTo>
                  <a:lnTo>
                    <a:pt x="188" y="0"/>
                  </a:lnTo>
                  <a:lnTo>
                    <a:pt x="188" y="0"/>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Freeform 49"/>
            <p:cNvSpPr>
              <a:spLocks/>
            </p:cNvSpPr>
            <p:nvPr/>
          </p:nvSpPr>
          <p:spPr bwMode="auto">
            <a:xfrm>
              <a:off x="1682" y="1268"/>
              <a:ext cx="93" cy="105"/>
            </a:xfrm>
            <a:custGeom>
              <a:avLst/>
              <a:gdLst>
                <a:gd name="T0" fmla="*/ 142 w 186"/>
                <a:gd name="T1" fmla="*/ 87 h 210"/>
                <a:gd name="T2" fmla="*/ 135 w 186"/>
                <a:gd name="T3" fmla="*/ 104 h 210"/>
                <a:gd name="T4" fmla="*/ 129 w 186"/>
                <a:gd name="T5" fmla="*/ 119 h 210"/>
                <a:gd name="T6" fmla="*/ 117 w 186"/>
                <a:gd name="T7" fmla="*/ 131 h 210"/>
                <a:gd name="T8" fmla="*/ 100 w 186"/>
                <a:gd name="T9" fmla="*/ 146 h 210"/>
                <a:gd name="T10" fmla="*/ 78 w 186"/>
                <a:gd name="T11" fmla="*/ 157 h 210"/>
                <a:gd name="T12" fmla="*/ 55 w 186"/>
                <a:gd name="T13" fmla="*/ 165 h 210"/>
                <a:gd name="T14" fmla="*/ 43 w 186"/>
                <a:gd name="T15" fmla="*/ 159 h 210"/>
                <a:gd name="T16" fmla="*/ 51 w 186"/>
                <a:gd name="T17" fmla="*/ 140 h 210"/>
                <a:gd name="T18" fmla="*/ 62 w 186"/>
                <a:gd name="T19" fmla="*/ 121 h 210"/>
                <a:gd name="T20" fmla="*/ 76 w 186"/>
                <a:gd name="T21" fmla="*/ 104 h 210"/>
                <a:gd name="T22" fmla="*/ 89 w 186"/>
                <a:gd name="T23" fmla="*/ 87 h 210"/>
                <a:gd name="T24" fmla="*/ 106 w 186"/>
                <a:gd name="T25" fmla="*/ 74 h 210"/>
                <a:gd name="T26" fmla="*/ 119 w 186"/>
                <a:gd name="T27" fmla="*/ 60 h 210"/>
                <a:gd name="T28" fmla="*/ 135 w 186"/>
                <a:gd name="T29" fmla="*/ 51 h 210"/>
                <a:gd name="T30" fmla="*/ 150 w 186"/>
                <a:gd name="T31" fmla="*/ 41 h 210"/>
                <a:gd name="T32" fmla="*/ 159 w 186"/>
                <a:gd name="T33" fmla="*/ 36 h 210"/>
                <a:gd name="T34" fmla="*/ 131 w 186"/>
                <a:gd name="T35" fmla="*/ 3 h 210"/>
                <a:gd name="T36" fmla="*/ 119 w 186"/>
                <a:gd name="T37" fmla="*/ 11 h 210"/>
                <a:gd name="T38" fmla="*/ 102 w 186"/>
                <a:gd name="T39" fmla="*/ 22 h 210"/>
                <a:gd name="T40" fmla="*/ 83 w 186"/>
                <a:gd name="T41" fmla="*/ 36 h 210"/>
                <a:gd name="T42" fmla="*/ 64 w 186"/>
                <a:gd name="T43" fmla="*/ 55 h 210"/>
                <a:gd name="T44" fmla="*/ 45 w 186"/>
                <a:gd name="T45" fmla="*/ 74 h 210"/>
                <a:gd name="T46" fmla="*/ 28 w 186"/>
                <a:gd name="T47" fmla="*/ 96 h 210"/>
                <a:gd name="T48" fmla="*/ 21 w 186"/>
                <a:gd name="T49" fmla="*/ 108 h 210"/>
                <a:gd name="T50" fmla="*/ 13 w 186"/>
                <a:gd name="T51" fmla="*/ 121 h 210"/>
                <a:gd name="T52" fmla="*/ 7 w 186"/>
                <a:gd name="T53" fmla="*/ 134 h 210"/>
                <a:gd name="T54" fmla="*/ 3 w 186"/>
                <a:gd name="T55" fmla="*/ 150 h 210"/>
                <a:gd name="T56" fmla="*/ 0 w 186"/>
                <a:gd name="T57" fmla="*/ 163 h 210"/>
                <a:gd name="T58" fmla="*/ 0 w 186"/>
                <a:gd name="T59" fmla="*/ 178 h 210"/>
                <a:gd name="T60" fmla="*/ 0 w 186"/>
                <a:gd name="T61" fmla="*/ 209 h 210"/>
                <a:gd name="T62" fmla="*/ 28 w 186"/>
                <a:gd name="T63" fmla="*/ 209 h 210"/>
                <a:gd name="T64" fmla="*/ 45 w 186"/>
                <a:gd name="T65" fmla="*/ 209 h 210"/>
                <a:gd name="T66" fmla="*/ 62 w 186"/>
                <a:gd name="T67" fmla="*/ 205 h 210"/>
                <a:gd name="T68" fmla="*/ 81 w 186"/>
                <a:gd name="T69" fmla="*/ 201 h 210"/>
                <a:gd name="T70" fmla="*/ 100 w 186"/>
                <a:gd name="T71" fmla="*/ 193 h 210"/>
                <a:gd name="T72" fmla="*/ 119 w 186"/>
                <a:gd name="T73" fmla="*/ 184 h 210"/>
                <a:gd name="T74" fmla="*/ 138 w 186"/>
                <a:gd name="T75" fmla="*/ 171 h 210"/>
                <a:gd name="T76" fmla="*/ 154 w 186"/>
                <a:gd name="T77" fmla="*/ 153 h 210"/>
                <a:gd name="T78" fmla="*/ 169 w 186"/>
                <a:gd name="T79" fmla="*/ 134 h 210"/>
                <a:gd name="T80" fmla="*/ 176 w 186"/>
                <a:gd name="T81" fmla="*/ 114 h 210"/>
                <a:gd name="T82" fmla="*/ 182 w 186"/>
                <a:gd name="T83" fmla="*/ 100 h 210"/>
                <a:gd name="T84" fmla="*/ 186 w 186"/>
                <a:gd name="T85" fmla="*/ 87 h 210"/>
                <a:gd name="T86" fmla="*/ 146 w 186"/>
                <a:gd name="T87" fmla="*/ 7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6" h="210">
                  <a:moveTo>
                    <a:pt x="146" y="76"/>
                  </a:moveTo>
                  <a:lnTo>
                    <a:pt x="144" y="81"/>
                  </a:lnTo>
                  <a:lnTo>
                    <a:pt x="142" y="87"/>
                  </a:lnTo>
                  <a:lnTo>
                    <a:pt x="140" y="93"/>
                  </a:lnTo>
                  <a:lnTo>
                    <a:pt x="138" y="100"/>
                  </a:lnTo>
                  <a:lnTo>
                    <a:pt x="135" y="104"/>
                  </a:lnTo>
                  <a:lnTo>
                    <a:pt x="133" y="108"/>
                  </a:lnTo>
                  <a:lnTo>
                    <a:pt x="131" y="114"/>
                  </a:lnTo>
                  <a:lnTo>
                    <a:pt x="129" y="119"/>
                  </a:lnTo>
                  <a:lnTo>
                    <a:pt x="125" y="123"/>
                  </a:lnTo>
                  <a:lnTo>
                    <a:pt x="121" y="127"/>
                  </a:lnTo>
                  <a:lnTo>
                    <a:pt x="117" y="131"/>
                  </a:lnTo>
                  <a:lnTo>
                    <a:pt x="116" y="134"/>
                  </a:lnTo>
                  <a:lnTo>
                    <a:pt x="108" y="140"/>
                  </a:lnTo>
                  <a:lnTo>
                    <a:pt x="100" y="146"/>
                  </a:lnTo>
                  <a:lnTo>
                    <a:pt x="93" y="150"/>
                  </a:lnTo>
                  <a:lnTo>
                    <a:pt x="85" y="155"/>
                  </a:lnTo>
                  <a:lnTo>
                    <a:pt x="78" y="157"/>
                  </a:lnTo>
                  <a:lnTo>
                    <a:pt x="72" y="161"/>
                  </a:lnTo>
                  <a:lnTo>
                    <a:pt x="62" y="163"/>
                  </a:lnTo>
                  <a:lnTo>
                    <a:pt x="55" y="165"/>
                  </a:lnTo>
                  <a:lnTo>
                    <a:pt x="49" y="165"/>
                  </a:lnTo>
                  <a:lnTo>
                    <a:pt x="43" y="167"/>
                  </a:lnTo>
                  <a:lnTo>
                    <a:pt x="43" y="159"/>
                  </a:lnTo>
                  <a:lnTo>
                    <a:pt x="45" y="153"/>
                  </a:lnTo>
                  <a:lnTo>
                    <a:pt x="49" y="146"/>
                  </a:lnTo>
                  <a:lnTo>
                    <a:pt x="51" y="140"/>
                  </a:lnTo>
                  <a:lnTo>
                    <a:pt x="55" y="133"/>
                  </a:lnTo>
                  <a:lnTo>
                    <a:pt x="59" y="127"/>
                  </a:lnTo>
                  <a:lnTo>
                    <a:pt x="62" y="121"/>
                  </a:lnTo>
                  <a:lnTo>
                    <a:pt x="66" y="115"/>
                  </a:lnTo>
                  <a:lnTo>
                    <a:pt x="72" y="108"/>
                  </a:lnTo>
                  <a:lnTo>
                    <a:pt x="76" y="104"/>
                  </a:lnTo>
                  <a:lnTo>
                    <a:pt x="79" y="96"/>
                  </a:lnTo>
                  <a:lnTo>
                    <a:pt x="85" y="93"/>
                  </a:lnTo>
                  <a:lnTo>
                    <a:pt x="89" y="87"/>
                  </a:lnTo>
                  <a:lnTo>
                    <a:pt x="95" y="83"/>
                  </a:lnTo>
                  <a:lnTo>
                    <a:pt x="100" y="77"/>
                  </a:lnTo>
                  <a:lnTo>
                    <a:pt x="106" y="74"/>
                  </a:lnTo>
                  <a:lnTo>
                    <a:pt x="110" y="70"/>
                  </a:lnTo>
                  <a:lnTo>
                    <a:pt x="116" y="64"/>
                  </a:lnTo>
                  <a:lnTo>
                    <a:pt x="119" y="60"/>
                  </a:lnTo>
                  <a:lnTo>
                    <a:pt x="125" y="57"/>
                  </a:lnTo>
                  <a:lnTo>
                    <a:pt x="131" y="53"/>
                  </a:lnTo>
                  <a:lnTo>
                    <a:pt x="135" y="51"/>
                  </a:lnTo>
                  <a:lnTo>
                    <a:pt x="138" y="49"/>
                  </a:lnTo>
                  <a:lnTo>
                    <a:pt x="144" y="45"/>
                  </a:lnTo>
                  <a:lnTo>
                    <a:pt x="150" y="41"/>
                  </a:lnTo>
                  <a:lnTo>
                    <a:pt x="156" y="40"/>
                  </a:lnTo>
                  <a:lnTo>
                    <a:pt x="157" y="36"/>
                  </a:lnTo>
                  <a:lnTo>
                    <a:pt x="159" y="36"/>
                  </a:lnTo>
                  <a:lnTo>
                    <a:pt x="140" y="0"/>
                  </a:lnTo>
                  <a:lnTo>
                    <a:pt x="136" y="2"/>
                  </a:lnTo>
                  <a:lnTo>
                    <a:pt x="131" y="3"/>
                  </a:lnTo>
                  <a:lnTo>
                    <a:pt x="127" y="5"/>
                  </a:lnTo>
                  <a:lnTo>
                    <a:pt x="123" y="7"/>
                  </a:lnTo>
                  <a:lnTo>
                    <a:pt x="119" y="11"/>
                  </a:lnTo>
                  <a:lnTo>
                    <a:pt x="114" y="15"/>
                  </a:lnTo>
                  <a:lnTo>
                    <a:pt x="108" y="19"/>
                  </a:lnTo>
                  <a:lnTo>
                    <a:pt x="102" y="22"/>
                  </a:lnTo>
                  <a:lnTo>
                    <a:pt x="97" y="26"/>
                  </a:lnTo>
                  <a:lnTo>
                    <a:pt x="91" y="32"/>
                  </a:lnTo>
                  <a:lnTo>
                    <a:pt x="83" y="36"/>
                  </a:lnTo>
                  <a:lnTo>
                    <a:pt x="78" y="41"/>
                  </a:lnTo>
                  <a:lnTo>
                    <a:pt x="72" y="47"/>
                  </a:lnTo>
                  <a:lnTo>
                    <a:pt x="64" y="55"/>
                  </a:lnTo>
                  <a:lnTo>
                    <a:pt x="59" y="60"/>
                  </a:lnTo>
                  <a:lnTo>
                    <a:pt x="51" y="66"/>
                  </a:lnTo>
                  <a:lnTo>
                    <a:pt x="45" y="74"/>
                  </a:lnTo>
                  <a:lnTo>
                    <a:pt x="40" y="81"/>
                  </a:lnTo>
                  <a:lnTo>
                    <a:pt x="34" y="89"/>
                  </a:lnTo>
                  <a:lnTo>
                    <a:pt x="28" y="96"/>
                  </a:lnTo>
                  <a:lnTo>
                    <a:pt x="24" y="100"/>
                  </a:lnTo>
                  <a:lnTo>
                    <a:pt x="22" y="104"/>
                  </a:lnTo>
                  <a:lnTo>
                    <a:pt x="21" y="108"/>
                  </a:lnTo>
                  <a:lnTo>
                    <a:pt x="19" y="114"/>
                  </a:lnTo>
                  <a:lnTo>
                    <a:pt x="17" y="117"/>
                  </a:lnTo>
                  <a:lnTo>
                    <a:pt x="13" y="121"/>
                  </a:lnTo>
                  <a:lnTo>
                    <a:pt x="11" y="125"/>
                  </a:lnTo>
                  <a:lnTo>
                    <a:pt x="9" y="131"/>
                  </a:lnTo>
                  <a:lnTo>
                    <a:pt x="7" y="134"/>
                  </a:lnTo>
                  <a:lnTo>
                    <a:pt x="5" y="140"/>
                  </a:lnTo>
                  <a:lnTo>
                    <a:pt x="3" y="144"/>
                  </a:lnTo>
                  <a:lnTo>
                    <a:pt x="3" y="150"/>
                  </a:lnTo>
                  <a:lnTo>
                    <a:pt x="2" y="153"/>
                  </a:lnTo>
                  <a:lnTo>
                    <a:pt x="2" y="159"/>
                  </a:lnTo>
                  <a:lnTo>
                    <a:pt x="0" y="163"/>
                  </a:lnTo>
                  <a:lnTo>
                    <a:pt x="0" y="169"/>
                  </a:lnTo>
                  <a:lnTo>
                    <a:pt x="0" y="172"/>
                  </a:lnTo>
                  <a:lnTo>
                    <a:pt x="0" y="178"/>
                  </a:lnTo>
                  <a:lnTo>
                    <a:pt x="0" y="184"/>
                  </a:lnTo>
                  <a:lnTo>
                    <a:pt x="0" y="190"/>
                  </a:lnTo>
                  <a:lnTo>
                    <a:pt x="0" y="209"/>
                  </a:lnTo>
                  <a:lnTo>
                    <a:pt x="19" y="210"/>
                  </a:lnTo>
                  <a:lnTo>
                    <a:pt x="24" y="209"/>
                  </a:lnTo>
                  <a:lnTo>
                    <a:pt x="28" y="209"/>
                  </a:lnTo>
                  <a:lnTo>
                    <a:pt x="34" y="209"/>
                  </a:lnTo>
                  <a:lnTo>
                    <a:pt x="40" y="209"/>
                  </a:lnTo>
                  <a:lnTo>
                    <a:pt x="45" y="209"/>
                  </a:lnTo>
                  <a:lnTo>
                    <a:pt x="51" y="207"/>
                  </a:lnTo>
                  <a:lnTo>
                    <a:pt x="57" y="207"/>
                  </a:lnTo>
                  <a:lnTo>
                    <a:pt x="62" y="205"/>
                  </a:lnTo>
                  <a:lnTo>
                    <a:pt x="68" y="205"/>
                  </a:lnTo>
                  <a:lnTo>
                    <a:pt x="76" y="203"/>
                  </a:lnTo>
                  <a:lnTo>
                    <a:pt x="81" y="201"/>
                  </a:lnTo>
                  <a:lnTo>
                    <a:pt x="87" y="199"/>
                  </a:lnTo>
                  <a:lnTo>
                    <a:pt x="93" y="195"/>
                  </a:lnTo>
                  <a:lnTo>
                    <a:pt x="100" y="193"/>
                  </a:lnTo>
                  <a:lnTo>
                    <a:pt x="106" y="190"/>
                  </a:lnTo>
                  <a:lnTo>
                    <a:pt x="114" y="188"/>
                  </a:lnTo>
                  <a:lnTo>
                    <a:pt x="119" y="184"/>
                  </a:lnTo>
                  <a:lnTo>
                    <a:pt x="125" y="180"/>
                  </a:lnTo>
                  <a:lnTo>
                    <a:pt x="131" y="174"/>
                  </a:lnTo>
                  <a:lnTo>
                    <a:pt x="138" y="171"/>
                  </a:lnTo>
                  <a:lnTo>
                    <a:pt x="144" y="165"/>
                  </a:lnTo>
                  <a:lnTo>
                    <a:pt x="148" y="159"/>
                  </a:lnTo>
                  <a:lnTo>
                    <a:pt x="154" y="153"/>
                  </a:lnTo>
                  <a:lnTo>
                    <a:pt x="159" y="148"/>
                  </a:lnTo>
                  <a:lnTo>
                    <a:pt x="163" y="142"/>
                  </a:lnTo>
                  <a:lnTo>
                    <a:pt x="169" y="134"/>
                  </a:lnTo>
                  <a:lnTo>
                    <a:pt x="173" y="127"/>
                  </a:lnTo>
                  <a:lnTo>
                    <a:pt x="176" y="119"/>
                  </a:lnTo>
                  <a:lnTo>
                    <a:pt x="176" y="114"/>
                  </a:lnTo>
                  <a:lnTo>
                    <a:pt x="178" y="110"/>
                  </a:lnTo>
                  <a:lnTo>
                    <a:pt x="180" y="104"/>
                  </a:lnTo>
                  <a:lnTo>
                    <a:pt x="182" y="100"/>
                  </a:lnTo>
                  <a:lnTo>
                    <a:pt x="182" y="96"/>
                  </a:lnTo>
                  <a:lnTo>
                    <a:pt x="184" y="91"/>
                  </a:lnTo>
                  <a:lnTo>
                    <a:pt x="186" y="87"/>
                  </a:lnTo>
                  <a:lnTo>
                    <a:pt x="186" y="83"/>
                  </a:lnTo>
                  <a:lnTo>
                    <a:pt x="146" y="76"/>
                  </a:lnTo>
                  <a:lnTo>
                    <a:pt x="146" y="76"/>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50"/>
            <p:cNvSpPr>
              <a:spLocks/>
            </p:cNvSpPr>
            <p:nvPr/>
          </p:nvSpPr>
          <p:spPr bwMode="auto">
            <a:xfrm>
              <a:off x="1763" y="973"/>
              <a:ext cx="94" cy="57"/>
            </a:xfrm>
            <a:custGeom>
              <a:avLst/>
              <a:gdLst>
                <a:gd name="T0" fmla="*/ 0 w 188"/>
                <a:gd name="T1" fmla="*/ 38 h 116"/>
                <a:gd name="T2" fmla="*/ 171 w 188"/>
                <a:gd name="T3" fmla="*/ 116 h 116"/>
                <a:gd name="T4" fmla="*/ 188 w 188"/>
                <a:gd name="T5" fmla="*/ 78 h 116"/>
                <a:gd name="T6" fmla="*/ 17 w 188"/>
                <a:gd name="T7" fmla="*/ 0 h 116"/>
                <a:gd name="T8" fmla="*/ 0 w 188"/>
                <a:gd name="T9" fmla="*/ 38 h 116"/>
                <a:gd name="T10" fmla="*/ 0 w 188"/>
                <a:gd name="T11" fmla="*/ 38 h 116"/>
              </a:gdLst>
              <a:ahLst/>
              <a:cxnLst>
                <a:cxn ang="0">
                  <a:pos x="T0" y="T1"/>
                </a:cxn>
                <a:cxn ang="0">
                  <a:pos x="T2" y="T3"/>
                </a:cxn>
                <a:cxn ang="0">
                  <a:pos x="T4" y="T5"/>
                </a:cxn>
                <a:cxn ang="0">
                  <a:pos x="T6" y="T7"/>
                </a:cxn>
                <a:cxn ang="0">
                  <a:pos x="T8" y="T9"/>
                </a:cxn>
                <a:cxn ang="0">
                  <a:pos x="T10" y="T11"/>
                </a:cxn>
              </a:cxnLst>
              <a:rect l="0" t="0" r="r" b="b"/>
              <a:pathLst>
                <a:path w="188" h="116">
                  <a:moveTo>
                    <a:pt x="0" y="38"/>
                  </a:moveTo>
                  <a:lnTo>
                    <a:pt x="171" y="116"/>
                  </a:lnTo>
                  <a:lnTo>
                    <a:pt x="188" y="78"/>
                  </a:lnTo>
                  <a:lnTo>
                    <a:pt x="17" y="0"/>
                  </a:lnTo>
                  <a:lnTo>
                    <a:pt x="0" y="38"/>
                  </a:lnTo>
                  <a:lnTo>
                    <a:pt x="0" y="38"/>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7" name="Freeform 51"/>
            <p:cNvSpPr>
              <a:spLocks/>
            </p:cNvSpPr>
            <p:nvPr/>
          </p:nvSpPr>
          <p:spPr bwMode="auto">
            <a:xfrm>
              <a:off x="1766" y="1020"/>
              <a:ext cx="51" cy="35"/>
            </a:xfrm>
            <a:custGeom>
              <a:avLst/>
              <a:gdLst>
                <a:gd name="T0" fmla="*/ 0 w 101"/>
                <a:gd name="T1" fmla="*/ 2 h 70"/>
                <a:gd name="T2" fmla="*/ 0 w 101"/>
                <a:gd name="T3" fmla="*/ 6 h 70"/>
                <a:gd name="T4" fmla="*/ 2 w 101"/>
                <a:gd name="T5" fmla="*/ 9 h 70"/>
                <a:gd name="T6" fmla="*/ 2 w 101"/>
                <a:gd name="T7" fmla="*/ 15 h 70"/>
                <a:gd name="T8" fmla="*/ 6 w 101"/>
                <a:gd name="T9" fmla="*/ 23 h 70"/>
                <a:gd name="T10" fmla="*/ 7 w 101"/>
                <a:gd name="T11" fmla="*/ 32 h 70"/>
                <a:gd name="T12" fmla="*/ 13 w 101"/>
                <a:gd name="T13" fmla="*/ 40 h 70"/>
                <a:gd name="T14" fmla="*/ 17 w 101"/>
                <a:gd name="T15" fmla="*/ 44 h 70"/>
                <a:gd name="T16" fmla="*/ 21 w 101"/>
                <a:gd name="T17" fmla="*/ 49 h 70"/>
                <a:gd name="T18" fmla="*/ 25 w 101"/>
                <a:gd name="T19" fmla="*/ 53 h 70"/>
                <a:gd name="T20" fmla="*/ 30 w 101"/>
                <a:gd name="T21" fmla="*/ 57 h 70"/>
                <a:gd name="T22" fmla="*/ 36 w 101"/>
                <a:gd name="T23" fmla="*/ 61 h 70"/>
                <a:gd name="T24" fmla="*/ 44 w 101"/>
                <a:gd name="T25" fmla="*/ 65 h 70"/>
                <a:gd name="T26" fmla="*/ 47 w 101"/>
                <a:gd name="T27" fmla="*/ 65 h 70"/>
                <a:gd name="T28" fmla="*/ 51 w 101"/>
                <a:gd name="T29" fmla="*/ 66 h 70"/>
                <a:gd name="T30" fmla="*/ 55 w 101"/>
                <a:gd name="T31" fmla="*/ 66 h 70"/>
                <a:gd name="T32" fmla="*/ 61 w 101"/>
                <a:gd name="T33" fmla="*/ 68 h 70"/>
                <a:gd name="T34" fmla="*/ 64 w 101"/>
                <a:gd name="T35" fmla="*/ 68 h 70"/>
                <a:gd name="T36" fmla="*/ 68 w 101"/>
                <a:gd name="T37" fmla="*/ 70 h 70"/>
                <a:gd name="T38" fmla="*/ 74 w 101"/>
                <a:gd name="T39" fmla="*/ 70 h 70"/>
                <a:gd name="T40" fmla="*/ 80 w 101"/>
                <a:gd name="T41" fmla="*/ 70 h 70"/>
                <a:gd name="T42" fmla="*/ 83 w 101"/>
                <a:gd name="T43" fmla="*/ 68 h 70"/>
                <a:gd name="T44" fmla="*/ 89 w 101"/>
                <a:gd name="T45" fmla="*/ 68 h 70"/>
                <a:gd name="T46" fmla="*/ 93 w 101"/>
                <a:gd name="T47" fmla="*/ 68 h 70"/>
                <a:gd name="T48" fmla="*/ 101 w 101"/>
                <a:gd name="T49" fmla="*/ 66 h 70"/>
                <a:gd name="T50" fmla="*/ 89 w 101"/>
                <a:gd name="T51" fmla="*/ 27 h 70"/>
                <a:gd name="T52" fmla="*/ 83 w 101"/>
                <a:gd name="T53" fmla="*/ 27 h 70"/>
                <a:gd name="T54" fmla="*/ 78 w 101"/>
                <a:gd name="T55" fmla="*/ 27 h 70"/>
                <a:gd name="T56" fmla="*/ 74 w 101"/>
                <a:gd name="T57" fmla="*/ 27 h 70"/>
                <a:gd name="T58" fmla="*/ 68 w 101"/>
                <a:gd name="T59" fmla="*/ 27 h 70"/>
                <a:gd name="T60" fmla="*/ 61 w 101"/>
                <a:gd name="T61" fmla="*/ 27 h 70"/>
                <a:gd name="T62" fmla="*/ 55 w 101"/>
                <a:gd name="T63" fmla="*/ 23 h 70"/>
                <a:gd name="T64" fmla="*/ 47 w 101"/>
                <a:gd name="T65" fmla="*/ 17 h 70"/>
                <a:gd name="T66" fmla="*/ 45 w 101"/>
                <a:gd name="T67" fmla="*/ 13 h 70"/>
                <a:gd name="T68" fmla="*/ 44 w 101"/>
                <a:gd name="T69" fmla="*/ 6 h 70"/>
                <a:gd name="T70" fmla="*/ 42 w 101"/>
                <a:gd name="T71" fmla="*/ 0 h 70"/>
                <a:gd name="T72" fmla="*/ 34 w 101"/>
                <a:gd name="T73" fmla="*/ 0 h 70"/>
                <a:gd name="T74" fmla="*/ 0 w 101"/>
                <a:gd name="T75" fmla="*/ 2 h 70"/>
                <a:gd name="T76" fmla="*/ 0 w 101"/>
                <a:gd name="T7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1" h="70">
                  <a:moveTo>
                    <a:pt x="0" y="2"/>
                  </a:moveTo>
                  <a:lnTo>
                    <a:pt x="0" y="6"/>
                  </a:lnTo>
                  <a:lnTo>
                    <a:pt x="2" y="9"/>
                  </a:lnTo>
                  <a:lnTo>
                    <a:pt x="2" y="15"/>
                  </a:lnTo>
                  <a:lnTo>
                    <a:pt x="6" y="23"/>
                  </a:lnTo>
                  <a:lnTo>
                    <a:pt x="7" y="32"/>
                  </a:lnTo>
                  <a:lnTo>
                    <a:pt x="13" y="40"/>
                  </a:lnTo>
                  <a:lnTo>
                    <a:pt x="17" y="44"/>
                  </a:lnTo>
                  <a:lnTo>
                    <a:pt x="21" y="49"/>
                  </a:lnTo>
                  <a:lnTo>
                    <a:pt x="25" y="53"/>
                  </a:lnTo>
                  <a:lnTo>
                    <a:pt x="30" y="57"/>
                  </a:lnTo>
                  <a:lnTo>
                    <a:pt x="36" y="61"/>
                  </a:lnTo>
                  <a:lnTo>
                    <a:pt x="44" y="65"/>
                  </a:lnTo>
                  <a:lnTo>
                    <a:pt x="47" y="65"/>
                  </a:lnTo>
                  <a:lnTo>
                    <a:pt x="51" y="66"/>
                  </a:lnTo>
                  <a:lnTo>
                    <a:pt x="55" y="66"/>
                  </a:lnTo>
                  <a:lnTo>
                    <a:pt x="61" y="68"/>
                  </a:lnTo>
                  <a:lnTo>
                    <a:pt x="64" y="68"/>
                  </a:lnTo>
                  <a:lnTo>
                    <a:pt x="68" y="70"/>
                  </a:lnTo>
                  <a:lnTo>
                    <a:pt x="74" y="70"/>
                  </a:lnTo>
                  <a:lnTo>
                    <a:pt x="80" y="70"/>
                  </a:lnTo>
                  <a:lnTo>
                    <a:pt x="83" y="68"/>
                  </a:lnTo>
                  <a:lnTo>
                    <a:pt x="89" y="68"/>
                  </a:lnTo>
                  <a:lnTo>
                    <a:pt x="93" y="68"/>
                  </a:lnTo>
                  <a:lnTo>
                    <a:pt x="101" y="66"/>
                  </a:lnTo>
                  <a:lnTo>
                    <a:pt x="89" y="27"/>
                  </a:lnTo>
                  <a:lnTo>
                    <a:pt x="83" y="27"/>
                  </a:lnTo>
                  <a:lnTo>
                    <a:pt x="78" y="27"/>
                  </a:lnTo>
                  <a:lnTo>
                    <a:pt x="74" y="27"/>
                  </a:lnTo>
                  <a:lnTo>
                    <a:pt x="68" y="27"/>
                  </a:lnTo>
                  <a:lnTo>
                    <a:pt x="61" y="27"/>
                  </a:lnTo>
                  <a:lnTo>
                    <a:pt x="55" y="23"/>
                  </a:lnTo>
                  <a:lnTo>
                    <a:pt x="47" y="17"/>
                  </a:lnTo>
                  <a:lnTo>
                    <a:pt x="45" y="13"/>
                  </a:lnTo>
                  <a:lnTo>
                    <a:pt x="44" y="6"/>
                  </a:lnTo>
                  <a:lnTo>
                    <a:pt x="42" y="0"/>
                  </a:lnTo>
                  <a:lnTo>
                    <a:pt x="34" y="0"/>
                  </a:lnTo>
                  <a:lnTo>
                    <a:pt x="0" y="2"/>
                  </a:lnTo>
                  <a:lnTo>
                    <a:pt x="0" y="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53"/>
            <p:cNvSpPr>
              <a:spLocks/>
            </p:cNvSpPr>
            <p:nvPr/>
          </p:nvSpPr>
          <p:spPr bwMode="auto">
            <a:xfrm>
              <a:off x="1780" y="1118"/>
              <a:ext cx="46" cy="34"/>
            </a:xfrm>
            <a:custGeom>
              <a:avLst/>
              <a:gdLst>
                <a:gd name="T0" fmla="*/ 0 w 94"/>
                <a:gd name="T1" fmla="*/ 11 h 68"/>
                <a:gd name="T2" fmla="*/ 0 w 94"/>
                <a:gd name="T3" fmla="*/ 15 h 68"/>
                <a:gd name="T4" fmla="*/ 2 w 94"/>
                <a:gd name="T5" fmla="*/ 19 h 68"/>
                <a:gd name="T6" fmla="*/ 4 w 94"/>
                <a:gd name="T7" fmla="*/ 24 h 68"/>
                <a:gd name="T8" fmla="*/ 8 w 94"/>
                <a:gd name="T9" fmla="*/ 28 h 68"/>
                <a:gd name="T10" fmla="*/ 10 w 94"/>
                <a:gd name="T11" fmla="*/ 32 h 68"/>
                <a:gd name="T12" fmla="*/ 12 w 94"/>
                <a:gd name="T13" fmla="*/ 38 h 68"/>
                <a:gd name="T14" fmla="*/ 14 w 94"/>
                <a:gd name="T15" fmla="*/ 41 h 68"/>
                <a:gd name="T16" fmla="*/ 18 w 94"/>
                <a:gd name="T17" fmla="*/ 47 h 68"/>
                <a:gd name="T18" fmla="*/ 25 w 94"/>
                <a:gd name="T19" fmla="*/ 55 h 68"/>
                <a:gd name="T20" fmla="*/ 33 w 94"/>
                <a:gd name="T21" fmla="*/ 60 h 68"/>
                <a:gd name="T22" fmla="*/ 37 w 94"/>
                <a:gd name="T23" fmla="*/ 62 h 68"/>
                <a:gd name="T24" fmla="*/ 40 w 94"/>
                <a:gd name="T25" fmla="*/ 64 h 68"/>
                <a:gd name="T26" fmla="*/ 46 w 94"/>
                <a:gd name="T27" fmla="*/ 66 h 68"/>
                <a:gd name="T28" fmla="*/ 50 w 94"/>
                <a:gd name="T29" fmla="*/ 68 h 68"/>
                <a:gd name="T30" fmla="*/ 56 w 94"/>
                <a:gd name="T31" fmla="*/ 66 h 68"/>
                <a:gd name="T32" fmla="*/ 59 w 94"/>
                <a:gd name="T33" fmla="*/ 66 h 68"/>
                <a:gd name="T34" fmla="*/ 63 w 94"/>
                <a:gd name="T35" fmla="*/ 64 h 68"/>
                <a:gd name="T36" fmla="*/ 69 w 94"/>
                <a:gd name="T37" fmla="*/ 62 h 68"/>
                <a:gd name="T38" fmla="*/ 76 w 94"/>
                <a:gd name="T39" fmla="*/ 57 h 68"/>
                <a:gd name="T40" fmla="*/ 82 w 94"/>
                <a:gd name="T41" fmla="*/ 49 h 68"/>
                <a:gd name="T42" fmla="*/ 86 w 94"/>
                <a:gd name="T43" fmla="*/ 41 h 68"/>
                <a:gd name="T44" fmla="*/ 90 w 94"/>
                <a:gd name="T45" fmla="*/ 36 h 68"/>
                <a:gd name="T46" fmla="*/ 92 w 94"/>
                <a:gd name="T47" fmla="*/ 28 h 68"/>
                <a:gd name="T48" fmla="*/ 94 w 94"/>
                <a:gd name="T49" fmla="*/ 24 h 68"/>
                <a:gd name="T50" fmla="*/ 92 w 94"/>
                <a:gd name="T51" fmla="*/ 22 h 68"/>
                <a:gd name="T52" fmla="*/ 88 w 94"/>
                <a:gd name="T53" fmla="*/ 20 h 68"/>
                <a:gd name="T54" fmla="*/ 84 w 94"/>
                <a:gd name="T55" fmla="*/ 19 h 68"/>
                <a:gd name="T56" fmla="*/ 80 w 94"/>
                <a:gd name="T57" fmla="*/ 15 h 68"/>
                <a:gd name="T58" fmla="*/ 75 w 94"/>
                <a:gd name="T59" fmla="*/ 13 h 68"/>
                <a:gd name="T60" fmla="*/ 69 w 94"/>
                <a:gd name="T61" fmla="*/ 11 h 68"/>
                <a:gd name="T62" fmla="*/ 67 w 94"/>
                <a:gd name="T63" fmla="*/ 11 h 68"/>
                <a:gd name="T64" fmla="*/ 65 w 94"/>
                <a:gd name="T65" fmla="*/ 13 h 68"/>
                <a:gd name="T66" fmla="*/ 63 w 94"/>
                <a:gd name="T67" fmla="*/ 17 h 68"/>
                <a:gd name="T68" fmla="*/ 61 w 94"/>
                <a:gd name="T69" fmla="*/ 22 h 68"/>
                <a:gd name="T70" fmla="*/ 59 w 94"/>
                <a:gd name="T71" fmla="*/ 24 h 68"/>
                <a:gd name="T72" fmla="*/ 56 w 94"/>
                <a:gd name="T73" fmla="*/ 26 h 68"/>
                <a:gd name="T74" fmla="*/ 50 w 94"/>
                <a:gd name="T75" fmla="*/ 28 h 68"/>
                <a:gd name="T76" fmla="*/ 46 w 94"/>
                <a:gd name="T77" fmla="*/ 26 h 68"/>
                <a:gd name="T78" fmla="*/ 40 w 94"/>
                <a:gd name="T79" fmla="*/ 22 h 68"/>
                <a:gd name="T80" fmla="*/ 37 w 94"/>
                <a:gd name="T81" fmla="*/ 15 h 68"/>
                <a:gd name="T82" fmla="*/ 35 w 94"/>
                <a:gd name="T83" fmla="*/ 11 h 68"/>
                <a:gd name="T84" fmla="*/ 33 w 94"/>
                <a:gd name="T85" fmla="*/ 7 h 68"/>
                <a:gd name="T86" fmla="*/ 33 w 94"/>
                <a:gd name="T87" fmla="*/ 3 h 68"/>
                <a:gd name="T88" fmla="*/ 33 w 94"/>
                <a:gd name="T89" fmla="*/ 0 h 68"/>
                <a:gd name="T90" fmla="*/ 0 w 94"/>
                <a:gd name="T91" fmla="*/ 11 h 68"/>
                <a:gd name="T92" fmla="*/ 0 w 94"/>
                <a:gd name="T93" fmla="*/ 11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4" h="68">
                  <a:moveTo>
                    <a:pt x="0" y="11"/>
                  </a:moveTo>
                  <a:lnTo>
                    <a:pt x="0" y="15"/>
                  </a:lnTo>
                  <a:lnTo>
                    <a:pt x="2" y="19"/>
                  </a:lnTo>
                  <a:lnTo>
                    <a:pt x="4" y="24"/>
                  </a:lnTo>
                  <a:lnTo>
                    <a:pt x="8" y="28"/>
                  </a:lnTo>
                  <a:lnTo>
                    <a:pt x="10" y="32"/>
                  </a:lnTo>
                  <a:lnTo>
                    <a:pt x="12" y="38"/>
                  </a:lnTo>
                  <a:lnTo>
                    <a:pt x="14" y="41"/>
                  </a:lnTo>
                  <a:lnTo>
                    <a:pt x="18" y="47"/>
                  </a:lnTo>
                  <a:lnTo>
                    <a:pt x="25" y="55"/>
                  </a:lnTo>
                  <a:lnTo>
                    <a:pt x="33" y="60"/>
                  </a:lnTo>
                  <a:lnTo>
                    <a:pt x="37" y="62"/>
                  </a:lnTo>
                  <a:lnTo>
                    <a:pt x="40" y="64"/>
                  </a:lnTo>
                  <a:lnTo>
                    <a:pt x="46" y="66"/>
                  </a:lnTo>
                  <a:lnTo>
                    <a:pt x="50" y="68"/>
                  </a:lnTo>
                  <a:lnTo>
                    <a:pt x="56" y="66"/>
                  </a:lnTo>
                  <a:lnTo>
                    <a:pt x="59" y="66"/>
                  </a:lnTo>
                  <a:lnTo>
                    <a:pt x="63" y="64"/>
                  </a:lnTo>
                  <a:lnTo>
                    <a:pt x="69" y="62"/>
                  </a:lnTo>
                  <a:lnTo>
                    <a:pt x="76" y="57"/>
                  </a:lnTo>
                  <a:lnTo>
                    <a:pt x="82" y="49"/>
                  </a:lnTo>
                  <a:lnTo>
                    <a:pt x="86" y="41"/>
                  </a:lnTo>
                  <a:lnTo>
                    <a:pt x="90" y="36"/>
                  </a:lnTo>
                  <a:lnTo>
                    <a:pt x="92" y="28"/>
                  </a:lnTo>
                  <a:lnTo>
                    <a:pt x="94" y="24"/>
                  </a:lnTo>
                  <a:lnTo>
                    <a:pt x="92" y="22"/>
                  </a:lnTo>
                  <a:lnTo>
                    <a:pt x="88" y="20"/>
                  </a:lnTo>
                  <a:lnTo>
                    <a:pt x="84" y="19"/>
                  </a:lnTo>
                  <a:lnTo>
                    <a:pt x="80" y="15"/>
                  </a:lnTo>
                  <a:lnTo>
                    <a:pt x="75" y="13"/>
                  </a:lnTo>
                  <a:lnTo>
                    <a:pt x="69" y="11"/>
                  </a:lnTo>
                  <a:lnTo>
                    <a:pt x="67" y="11"/>
                  </a:lnTo>
                  <a:lnTo>
                    <a:pt x="65" y="13"/>
                  </a:lnTo>
                  <a:lnTo>
                    <a:pt x="63" y="17"/>
                  </a:lnTo>
                  <a:lnTo>
                    <a:pt x="61" y="22"/>
                  </a:lnTo>
                  <a:lnTo>
                    <a:pt x="59" y="24"/>
                  </a:lnTo>
                  <a:lnTo>
                    <a:pt x="56" y="26"/>
                  </a:lnTo>
                  <a:lnTo>
                    <a:pt x="50" y="28"/>
                  </a:lnTo>
                  <a:lnTo>
                    <a:pt x="46" y="26"/>
                  </a:lnTo>
                  <a:lnTo>
                    <a:pt x="40" y="22"/>
                  </a:lnTo>
                  <a:lnTo>
                    <a:pt x="37" y="15"/>
                  </a:lnTo>
                  <a:lnTo>
                    <a:pt x="35" y="11"/>
                  </a:lnTo>
                  <a:lnTo>
                    <a:pt x="33" y="7"/>
                  </a:lnTo>
                  <a:lnTo>
                    <a:pt x="33" y="3"/>
                  </a:lnTo>
                  <a:lnTo>
                    <a:pt x="33" y="0"/>
                  </a:lnTo>
                  <a:lnTo>
                    <a:pt x="0" y="11"/>
                  </a:lnTo>
                  <a:lnTo>
                    <a:pt x="0" y="11"/>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0" name="Freeform 54"/>
            <p:cNvSpPr>
              <a:spLocks/>
            </p:cNvSpPr>
            <p:nvPr/>
          </p:nvSpPr>
          <p:spPr bwMode="auto">
            <a:xfrm>
              <a:off x="1764" y="1183"/>
              <a:ext cx="39" cy="22"/>
            </a:xfrm>
            <a:custGeom>
              <a:avLst/>
              <a:gdLst>
                <a:gd name="T0" fmla="*/ 0 w 78"/>
                <a:gd name="T1" fmla="*/ 9 h 43"/>
                <a:gd name="T2" fmla="*/ 2 w 78"/>
                <a:gd name="T3" fmla="*/ 13 h 43"/>
                <a:gd name="T4" fmla="*/ 6 w 78"/>
                <a:gd name="T5" fmla="*/ 19 h 43"/>
                <a:gd name="T6" fmla="*/ 10 w 78"/>
                <a:gd name="T7" fmla="*/ 22 h 43"/>
                <a:gd name="T8" fmla="*/ 13 w 78"/>
                <a:gd name="T9" fmla="*/ 30 h 43"/>
                <a:gd name="T10" fmla="*/ 19 w 78"/>
                <a:gd name="T11" fmla="*/ 36 h 43"/>
                <a:gd name="T12" fmla="*/ 27 w 78"/>
                <a:gd name="T13" fmla="*/ 39 h 43"/>
                <a:gd name="T14" fmla="*/ 31 w 78"/>
                <a:gd name="T15" fmla="*/ 41 h 43"/>
                <a:gd name="T16" fmla="*/ 36 w 78"/>
                <a:gd name="T17" fmla="*/ 43 h 43"/>
                <a:gd name="T18" fmla="*/ 40 w 78"/>
                <a:gd name="T19" fmla="*/ 43 h 43"/>
                <a:gd name="T20" fmla="*/ 44 w 78"/>
                <a:gd name="T21" fmla="*/ 43 h 43"/>
                <a:gd name="T22" fmla="*/ 50 w 78"/>
                <a:gd name="T23" fmla="*/ 41 h 43"/>
                <a:gd name="T24" fmla="*/ 55 w 78"/>
                <a:gd name="T25" fmla="*/ 39 h 43"/>
                <a:gd name="T26" fmla="*/ 61 w 78"/>
                <a:gd name="T27" fmla="*/ 36 h 43"/>
                <a:gd name="T28" fmla="*/ 65 w 78"/>
                <a:gd name="T29" fmla="*/ 32 h 43"/>
                <a:gd name="T30" fmla="*/ 69 w 78"/>
                <a:gd name="T31" fmla="*/ 24 h 43"/>
                <a:gd name="T32" fmla="*/ 72 w 78"/>
                <a:gd name="T33" fmla="*/ 17 h 43"/>
                <a:gd name="T34" fmla="*/ 74 w 78"/>
                <a:gd name="T35" fmla="*/ 13 h 43"/>
                <a:gd name="T36" fmla="*/ 74 w 78"/>
                <a:gd name="T37" fmla="*/ 9 h 43"/>
                <a:gd name="T38" fmla="*/ 76 w 78"/>
                <a:gd name="T39" fmla="*/ 3 h 43"/>
                <a:gd name="T40" fmla="*/ 78 w 78"/>
                <a:gd name="T41" fmla="*/ 0 h 43"/>
                <a:gd name="T42" fmla="*/ 74 w 78"/>
                <a:gd name="T43" fmla="*/ 0 h 43"/>
                <a:gd name="T44" fmla="*/ 69 w 78"/>
                <a:gd name="T45" fmla="*/ 0 h 43"/>
                <a:gd name="T46" fmla="*/ 63 w 78"/>
                <a:gd name="T47" fmla="*/ 0 h 43"/>
                <a:gd name="T48" fmla="*/ 59 w 78"/>
                <a:gd name="T49" fmla="*/ 2 h 43"/>
                <a:gd name="T50" fmla="*/ 53 w 78"/>
                <a:gd name="T51" fmla="*/ 2 h 43"/>
                <a:gd name="T52" fmla="*/ 48 w 78"/>
                <a:gd name="T53" fmla="*/ 2 h 43"/>
                <a:gd name="T54" fmla="*/ 44 w 78"/>
                <a:gd name="T55" fmla="*/ 2 h 43"/>
                <a:gd name="T56" fmla="*/ 40 w 78"/>
                <a:gd name="T57" fmla="*/ 3 h 43"/>
                <a:gd name="T58" fmla="*/ 34 w 78"/>
                <a:gd name="T59" fmla="*/ 3 h 43"/>
                <a:gd name="T60" fmla="*/ 29 w 78"/>
                <a:gd name="T61" fmla="*/ 5 h 43"/>
                <a:gd name="T62" fmla="*/ 25 w 78"/>
                <a:gd name="T63" fmla="*/ 5 h 43"/>
                <a:gd name="T64" fmla="*/ 19 w 78"/>
                <a:gd name="T65" fmla="*/ 5 h 43"/>
                <a:gd name="T66" fmla="*/ 13 w 78"/>
                <a:gd name="T67" fmla="*/ 5 h 43"/>
                <a:gd name="T68" fmla="*/ 10 w 78"/>
                <a:gd name="T69" fmla="*/ 7 h 43"/>
                <a:gd name="T70" fmla="*/ 6 w 78"/>
                <a:gd name="T71" fmla="*/ 7 h 43"/>
                <a:gd name="T72" fmla="*/ 0 w 78"/>
                <a:gd name="T73" fmla="*/ 9 h 43"/>
                <a:gd name="T74" fmla="*/ 0 w 78"/>
                <a:gd name="T75" fmla="*/ 9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 h="43">
                  <a:moveTo>
                    <a:pt x="0" y="9"/>
                  </a:moveTo>
                  <a:lnTo>
                    <a:pt x="2" y="13"/>
                  </a:lnTo>
                  <a:lnTo>
                    <a:pt x="6" y="19"/>
                  </a:lnTo>
                  <a:lnTo>
                    <a:pt x="10" y="22"/>
                  </a:lnTo>
                  <a:lnTo>
                    <a:pt x="13" y="30"/>
                  </a:lnTo>
                  <a:lnTo>
                    <a:pt x="19" y="36"/>
                  </a:lnTo>
                  <a:lnTo>
                    <a:pt x="27" y="39"/>
                  </a:lnTo>
                  <a:lnTo>
                    <a:pt x="31" y="41"/>
                  </a:lnTo>
                  <a:lnTo>
                    <a:pt x="36" y="43"/>
                  </a:lnTo>
                  <a:lnTo>
                    <a:pt x="40" y="43"/>
                  </a:lnTo>
                  <a:lnTo>
                    <a:pt x="44" y="43"/>
                  </a:lnTo>
                  <a:lnTo>
                    <a:pt x="50" y="41"/>
                  </a:lnTo>
                  <a:lnTo>
                    <a:pt x="55" y="39"/>
                  </a:lnTo>
                  <a:lnTo>
                    <a:pt x="61" y="36"/>
                  </a:lnTo>
                  <a:lnTo>
                    <a:pt x="65" y="32"/>
                  </a:lnTo>
                  <a:lnTo>
                    <a:pt x="69" y="24"/>
                  </a:lnTo>
                  <a:lnTo>
                    <a:pt x="72" y="17"/>
                  </a:lnTo>
                  <a:lnTo>
                    <a:pt x="74" y="13"/>
                  </a:lnTo>
                  <a:lnTo>
                    <a:pt x="74" y="9"/>
                  </a:lnTo>
                  <a:lnTo>
                    <a:pt x="76" y="3"/>
                  </a:lnTo>
                  <a:lnTo>
                    <a:pt x="78" y="0"/>
                  </a:lnTo>
                  <a:lnTo>
                    <a:pt x="74" y="0"/>
                  </a:lnTo>
                  <a:lnTo>
                    <a:pt x="69" y="0"/>
                  </a:lnTo>
                  <a:lnTo>
                    <a:pt x="63" y="0"/>
                  </a:lnTo>
                  <a:lnTo>
                    <a:pt x="59" y="2"/>
                  </a:lnTo>
                  <a:lnTo>
                    <a:pt x="53" y="2"/>
                  </a:lnTo>
                  <a:lnTo>
                    <a:pt x="48" y="2"/>
                  </a:lnTo>
                  <a:lnTo>
                    <a:pt x="44" y="2"/>
                  </a:lnTo>
                  <a:lnTo>
                    <a:pt x="40" y="3"/>
                  </a:lnTo>
                  <a:lnTo>
                    <a:pt x="34" y="3"/>
                  </a:lnTo>
                  <a:lnTo>
                    <a:pt x="29" y="5"/>
                  </a:lnTo>
                  <a:lnTo>
                    <a:pt x="25" y="5"/>
                  </a:lnTo>
                  <a:lnTo>
                    <a:pt x="19" y="5"/>
                  </a:lnTo>
                  <a:lnTo>
                    <a:pt x="13" y="5"/>
                  </a:lnTo>
                  <a:lnTo>
                    <a:pt x="10" y="7"/>
                  </a:lnTo>
                  <a:lnTo>
                    <a:pt x="6" y="7"/>
                  </a:lnTo>
                  <a:lnTo>
                    <a:pt x="0" y="9"/>
                  </a:lnTo>
                  <a:lnTo>
                    <a:pt x="0" y="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55"/>
            <p:cNvSpPr>
              <a:spLocks/>
            </p:cNvSpPr>
            <p:nvPr/>
          </p:nvSpPr>
          <p:spPr bwMode="auto">
            <a:xfrm>
              <a:off x="1752" y="1213"/>
              <a:ext cx="48" cy="34"/>
            </a:xfrm>
            <a:custGeom>
              <a:avLst/>
              <a:gdLst>
                <a:gd name="T0" fmla="*/ 0 w 95"/>
                <a:gd name="T1" fmla="*/ 4 h 69"/>
                <a:gd name="T2" fmla="*/ 0 w 95"/>
                <a:gd name="T3" fmla="*/ 12 h 69"/>
                <a:gd name="T4" fmla="*/ 2 w 95"/>
                <a:gd name="T5" fmla="*/ 18 h 69"/>
                <a:gd name="T6" fmla="*/ 4 w 95"/>
                <a:gd name="T7" fmla="*/ 23 h 69"/>
                <a:gd name="T8" fmla="*/ 6 w 95"/>
                <a:gd name="T9" fmla="*/ 29 h 69"/>
                <a:gd name="T10" fmla="*/ 8 w 95"/>
                <a:gd name="T11" fmla="*/ 35 h 69"/>
                <a:gd name="T12" fmla="*/ 10 w 95"/>
                <a:gd name="T13" fmla="*/ 40 h 69"/>
                <a:gd name="T14" fmla="*/ 14 w 95"/>
                <a:gd name="T15" fmla="*/ 44 h 69"/>
                <a:gd name="T16" fmla="*/ 17 w 95"/>
                <a:gd name="T17" fmla="*/ 50 h 69"/>
                <a:gd name="T18" fmla="*/ 23 w 95"/>
                <a:gd name="T19" fmla="*/ 56 h 69"/>
                <a:gd name="T20" fmla="*/ 33 w 95"/>
                <a:gd name="T21" fmla="*/ 61 h 69"/>
                <a:gd name="T22" fmla="*/ 36 w 95"/>
                <a:gd name="T23" fmla="*/ 63 h 69"/>
                <a:gd name="T24" fmla="*/ 40 w 95"/>
                <a:gd name="T25" fmla="*/ 67 h 69"/>
                <a:gd name="T26" fmla="*/ 46 w 95"/>
                <a:gd name="T27" fmla="*/ 67 h 69"/>
                <a:gd name="T28" fmla="*/ 50 w 95"/>
                <a:gd name="T29" fmla="*/ 69 h 69"/>
                <a:gd name="T30" fmla="*/ 55 w 95"/>
                <a:gd name="T31" fmla="*/ 67 h 69"/>
                <a:gd name="T32" fmla="*/ 63 w 95"/>
                <a:gd name="T33" fmla="*/ 67 h 69"/>
                <a:gd name="T34" fmla="*/ 69 w 95"/>
                <a:gd name="T35" fmla="*/ 65 h 69"/>
                <a:gd name="T36" fmla="*/ 76 w 95"/>
                <a:gd name="T37" fmla="*/ 63 h 69"/>
                <a:gd name="T38" fmla="*/ 82 w 95"/>
                <a:gd name="T39" fmla="*/ 59 h 69"/>
                <a:gd name="T40" fmla="*/ 88 w 95"/>
                <a:gd name="T41" fmla="*/ 54 h 69"/>
                <a:gd name="T42" fmla="*/ 90 w 95"/>
                <a:gd name="T43" fmla="*/ 50 h 69"/>
                <a:gd name="T44" fmla="*/ 92 w 95"/>
                <a:gd name="T45" fmla="*/ 46 h 69"/>
                <a:gd name="T46" fmla="*/ 93 w 95"/>
                <a:gd name="T47" fmla="*/ 42 h 69"/>
                <a:gd name="T48" fmla="*/ 95 w 95"/>
                <a:gd name="T49" fmla="*/ 37 h 69"/>
                <a:gd name="T50" fmla="*/ 84 w 95"/>
                <a:gd name="T51" fmla="*/ 23 h 69"/>
                <a:gd name="T52" fmla="*/ 78 w 95"/>
                <a:gd name="T53" fmla="*/ 23 h 69"/>
                <a:gd name="T54" fmla="*/ 73 w 95"/>
                <a:gd name="T55" fmla="*/ 27 h 69"/>
                <a:gd name="T56" fmla="*/ 69 w 95"/>
                <a:gd name="T57" fmla="*/ 29 h 69"/>
                <a:gd name="T58" fmla="*/ 65 w 95"/>
                <a:gd name="T59" fmla="*/ 29 h 69"/>
                <a:gd name="T60" fmla="*/ 57 w 95"/>
                <a:gd name="T61" fmla="*/ 31 h 69"/>
                <a:gd name="T62" fmla="*/ 52 w 95"/>
                <a:gd name="T63" fmla="*/ 33 h 69"/>
                <a:gd name="T64" fmla="*/ 46 w 95"/>
                <a:gd name="T65" fmla="*/ 31 h 69"/>
                <a:gd name="T66" fmla="*/ 42 w 95"/>
                <a:gd name="T67" fmla="*/ 29 h 69"/>
                <a:gd name="T68" fmla="*/ 40 w 95"/>
                <a:gd name="T69" fmla="*/ 27 h 69"/>
                <a:gd name="T70" fmla="*/ 36 w 95"/>
                <a:gd name="T71" fmla="*/ 25 h 69"/>
                <a:gd name="T72" fmla="*/ 33 w 95"/>
                <a:gd name="T73" fmla="*/ 19 h 69"/>
                <a:gd name="T74" fmla="*/ 33 w 95"/>
                <a:gd name="T75" fmla="*/ 12 h 69"/>
                <a:gd name="T76" fmla="*/ 31 w 95"/>
                <a:gd name="T77" fmla="*/ 6 h 69"/>
                <a:gd name="T78" fmla="*/ 29 w 95"/>
                <a:gd name="T79" fmla="*/ 0 h 69"/>
                <a:gd name="T80" fmla="*/ 0 w 95"/>
                <a:gd name="T81" fmla="*/ 4 h 69"/>
                <a:gd name="T82" fmla="*/ 0 w 95"/>
                <a:gd name="T83" fmla="*/ 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5" h="69">
                  <a:moveTo>
                    <a:pt x="0" y="4"/>
                  </a:moveTo>
                  <a:lnTo>
                    <a:pt x="0" y="12"/>
                  </a:lnTo>
                  <a:lnTo>
                    <a:pt x="2" y="18"/>
                  </a:lnTo>
                  <a:lnTo>
                    <a:pt x="4" y="23"/>
                  </a:lnTo>
                  <a:lnTo>
                    <a:pt x="6" y="29"/>
                  </a:lnTo>
                  <a:lnTo>
                    <a:pt x="8" y="35"/>
                  </a:lnTo>
                  <a:lnTo>
                    <a:pt x="10" y="40"/>
                  </a:lnTo>
                  <a:lnTo>
                    <a:pt x="14" y="44"/>
                  </a:lnTo>
                  <a:lnTo>
                    <a:pt x="17" y="50"/>
                  </a:lnTo>
                  <a:lnTo>
                    <a:pt x="23" y="56"/>
                  </a:lnTo>
                  <a:lnTo>
                    <a:pt x="33" y="61"/>
                  </a:lnTo>
                  <a:lnTo>
                    <a:pt x="36" y="63"/>
                  </a:lnTo>
                  <a:lnTo>
                    <a:pt x="40" y="67"/>
                  </a:lnTo>
                  <a:lnTo>
                    <a:pt x="46" y="67"/>
                  </a:lnTo>
                  <a:lnTo>
                    <a:pt x="50" y="69"/>
                  </a:lnTo>
                  <a:lnTo>
                    <a:pt x="55" y="67"/>
                  </a:lnTo>
                  <a:lnTo>
                    <a:pt x="63" y="67"/>
                  </a:lnTo>
                  <a:lnTo>
                    <a:pt x="69" y="65"/>
                  </a:lnTo>
                  <a:lnTo>
                    <a:pt x="76" y="63"/>
                  </a:lnTo>
                  <a:lnTo>
                    <a:pt x="82" y="59"/>
                  </a:lnTo>
                  <a:lnTo>
                    <a:pt x="88" y="54"/>
                  </a:lnTo>
                  <a:lnTo>
                    <a:pt x="90" y="50"/>
                  </a:lnTo>
                  <a:lnTo>
                    <a:pt x="92" y="46"/>
                  </a:lnTo>
                  <a:lnTo>
                    <a:pt x="93" y="42"/>
                  </a:lnTo>
                  <a:lnTo>
                    <a:pt x="95" y="37"/>
                  </a:lnTo>
                  <a:lnTo>
                    <a:pt x="84" y="23"/>
                  </a:lnTo>
                  <a:lnTo>
                    <a:pt x="78" y="23"/>
                  </a:lnTo>
                  <a:lnTo>
                    <a:pt x="73" y="27"/>
                  </a:lnTo>
                  <a:lnTo>
                    <a:pt x="69" y="29"/>
                  </a:lnTo>
                  <a:lnTo>
                    <a:pt x="65" y="29"/>
                  </a:lnTo>
                  <a:lnTo>
                    <a:pt x="57" y="31"/>
                  </a:lnTo>
                  <a:lnTo>
                    <a:pt x="52" y="33"/>
                  </a:lnTo>
                  <a:lnTo>
                    <a:pt x="46" y="31"/>
                  </a:lnTo>
                  <a:lnTo>
                    <a:pt x="42" y="29"/>
                  </a:lnTo>
                  <a:lnTo>
                    <a:pt x="40" y="27"/>
                  </a:lnTo>
                  <a:lnTo>
                    <a:pt x="36" y="25"/>
                  </a:lnTo>
                  <a:lnTo>
                    <a:pt x="33" y="19"/>
                  </a:lnTo>
                  <a:lnTo>
                    <a:pt x="33" y="12"/>
                  </a:lnTo>
                  <a:lnTo>
                    <a:pt x="31" y="6"/>
                  </a:lnTo>
                  <a:lnTo>
                    <a:pt x="29" y="0"/>
                  </a:lnTo>
                  <a:lnTo>
                    <a:pt x="0" y="4"/>
                  </a:lnTo>
                  <a:lnTo>
                    <a:pt x="0" y="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56"/>
            <p:cNvSpPr>
              <a:spLocks/>
            </p:cNvSpPr>
            <p:nvPr/>
          </p:nvSpPr>
          <p:spPr bwMode="auto">
            <a:xfrm>
              <a:off x="1800" y="958"/>
              <a:ext cx="26" cy="27"/>
            </a:xfrm>
            <a:custGeom>
              <a:avLst/>
              <a:gdLst>
                <a:gd name="T0" fmla="*/ 0 w 54"/>
                <a:gd name="T1" fmla="*/ 20 h 53"/>
                <a:gd name="T2" fmla="*/ 19 w 54"/>
                <a:gd name="T3" fmla="*/ 53 h 53"/>
                <a:gd name="T4" fmla="*/ 54 w 54"/>
                <a:gd name="T5" fmla="*/ 32 h 53"/>
                <a:gd name="T6" fmla="*/ 35 w 54"/>
                <a:gd name="T7" fmla="*/ 0 h 53"/>
                <a:gd name="T8" fmla="*/ 0 w 54"/>
                <a:gd name="T9" fmla="*/ 20 h 53"/>
                <a:gd name="T10" fmla="*/ 0 w 54"/>
                <a:gd name="T11" fmla="*/ 20 h 53"/>
              </a:gdLst>
              <a:ahLst/>
              <a:cxnLst>
                <a:cxn ang="0">
                  <a:pos x="T0" y="T1"/>
                </a:cxn>
                <a:cxn ang="0">
                  <a:pos x="T2" y="T3"/>
                </a:cxn>
                <a:cxn ang="0">
                  <a:pos x="T4" y="T5"/>
                </a:cxn>
                <a:cxn ang="0">
                  <a:pos x="T6" y="T7"/>
                </a:cxn>
                <a:cxn ang="0">
                  <a:pos x="T8" y="T9"/>
                </a:cxn>
                <a:cxn ang="0">
                  <a:pos x="T10" y="T11"/>
                </a:cxn>
              </a:cxnLst>
              <a:rect l="0" t="0" r="r" b="b"/>
              <a:pathLst>
                <a:path w="54" h="53">
                  <a:moveTo>
                    <a:pt x="0" y="20"/>
                  </a:moveTo>
                  <a:lnTo>
                    <a:pt x="19" y="53"/>
                  </a:lnTo>
                  <a:lnTo>
                    <a:pt x="54" y="32"/>
                  </a:lnTo>
                  <a:lnTo>
                    <a:pt x="35" y="0"/>
                  </a:lnTo>
                  <a:lnTo>
                    <a:pt x="0" y="20"/>
                  </a:lnTo>
                  <a:lnTo>
                    <a:pt x="0" y="2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58"/>
            <p:cNvSpPr>
              <a:spLocks/>
            </p:cNvSpPr>
            <p:nvPr/>
          </p:nvSpPr>
          <p:spPr bwMode="auto">
            <a:xfrm>
              <a:off x="2148" y="825"/>
              <a:ext cx="131" cy="466"/>
            </a:xfrm>
            <a:custGeom>
              <a:avLst/>
              <a:gdLst>
                <a:gd name="T0" fmla="*/ 116 w 260"/>
                <a:gd name="T1" fmla="*/ 40 h 930"/>
                <a:gd name="T2" fmla="*/ 152 w 260"/>
                <a:gd name="T3" fmla="*/ 85 h 930"/>
                <a:gd name="T4" fmla="*/ 192 w 260"/>
                <a:gd name="T5" fmla="*/ 150 h 930"/>
                <a:gd name="T6" fmla="*/ 228 w 260"/>
                <a:gd name="T7" fmla="*/ 233 h 930"/>
                <a:gd name="T8" fmla="*/ 251 w 260"/>
                <a:gd name="T9" fmla="*/ 336 h 930"/>
                <a:gd name="T10" fmla="*/ 258 w 260"/>
                <a:gd name="T11" fmla="*/ 446 h 930"/>
                <a:gd name="T12" fmla="*/ 256 w 260"/>
                <a:gd name="T13" fmla="*/ 495 h 930"/>
                <a:gd name="T14" fmla="*/ 254 w 260"/>
                <a:gd name="T15" fmla="*/ 539 h 930"/>
                <a:gd name="T16" fmla="*/ 247 w 260"/>
                <a:gd name="T17" fmla="*/ 588 h 930"/>
                <a:gd name="T18" fmla="*/ 237 w 260"/>
                <a:gd name="T19" fmla="*/ 643 h 930"/>
                <a:gd name="T20" fmla="*/ 224 w 260"/>
                <a:gd name="T21" fmla="*/ 700 h 930"/>
                <a:gd name="T22" fmla="*/ 213 w 260"/>
                <a:gd name="T23" fmla="*/ 750 h 930"/>
                <a:gd name="T24" fmla="*/ 211 w 260"/>
                <a:gd name="T25" fmla="*/ 801 h 930"/>
                <a:gd name="T26" fmla="*/ 199 w 260"/>
                <a:gd name="T27" fmla="*/ 843 h 930"/>
                <a:gd name="T28" fmla="*/ 176 w 260"/>
                <a:gd name="T29" fmla="*/ 890 h 930"/>
                <a:gd name="T30" fmla="*/ 127 w 260"/>
                <a:gd name="T31" fmla="*/ 926 h 930"/>
                <a:gd name="T32" fmla="*/ 87 w 260"/>
                <a:gd name="T33" fmla="*/ 926 h 930"/>
                <a:gd name="T34" fmla="*/ 66 w 260"/>
                <a:gd name="T35" fmla="*/ 881 h 930"/>
                <a:gd name="T36" fmla="*/ 76 w 260"/>
                <a:gd name="T37" fmla="*/ 826 h 930"/>
                <a:gd name="T38" fmla="*/ 97 w 260"/>
                <a:gd name="T39" fmla="*/ 776 h 930"/>
                <a:gd name="T40" fmla="*/ 125 w 260"/>
                <a:gd name="T41" fmla="*/ 725 h 930"/>
                <a:gd name="T42" fmla="*/ 102 w 260"/>
                <a:gd name="T43" fmla="*/ 680 h 930"/>
                <a:gd name="T44" fmla="*/ 80 w 260"/>
                <a:gd name="T45" fmla="*/ 621 h 930"/>
                <a:gd name="T46" fmla="*/ 51 w 260"/>
                <a:gd name="T47" fmla="*/ 548 h 930"/>
                <a:gd name="T48" fmla="*/ 26 w 260"/>
                <a:gd name="T49" fmla="*/ 463 h 930"/>
                <a:gd name="T50" fmla="*/ 7 w 260"/>
                <a:gd name="T51" fmla="*/ 372 h 930"/>
                <a:gd name="T52" fmla="*/ 2 w 260"/>
                <a:gd name="T53" fmla="*/ 281 h 930"/>
                <a:gd name="T54" fmla="*/ 0 w 260"/>
                <a:gd name="T55" fmla="*/ 237 h 930"/>
                <a:gd name="T56" fmla="*/ 2 w 260"/>
                <a:gd name="T57" fmla="*/ 184 h 930"/>
                <a:gd name="T58" fmla="*/ 4 w 260"/>
                <a:gd name="T59" fmla="*/ 136 h 930"/>
                <a:gd name="T60" fmla="*/ 13 w 260"/>
                <a:gd name="T61" fmla="*/ 95 h 930"/>
                <a:gd name="T62" fmla="*/ 23 w 260"/>
                <a:gd name="T63" fmla="*/ 51 h 930"/>
                <a:gd name="T64" fmla="*/ 51 w 260"/>
                <a:gd name="T65" fmla="*/ 89 h 930"/>
                <a:gd name="T66" fmla="*/ 42 w 260"/>
                <a:gd name="T67" fmla="*/ 140 h 930"/>
                <a:gd name="T68" fmla="*/ 38 w 260"/>
                <a:gd name="T69" fmla="*/ 220 h 930"/>
                <a:gd name="T70" fmla="*/ 43 w 260"/>
                <a:gd name="T71" fmla="*/ 323 h 930"/>
                <a:gd name="T72" fmla="*/ 68 w 260"/>
                <a:gd name="T73" fmla="*/ 454 h 930"/>
                <a:gd name="T74" fmla="*/ 119 w 260"/>
                <a:gd name="T75" fmla="*/ 607 h 930"/>
                <a:gd name="T76" fmla="*/ 165 w 260"/>
                <a:gd name="T77" fmla="*/ 735 h 930"/>
                <a:gd name="T78" fmla="*/ 138 w 260"/>
                <a:gd name="T79" fmla="*/ 780 h 930"/>
                <a:gd name="T80" fmla="*/ 114 w 260"/>
                <a:gd name="T81" fmla="*/ 837 h 930"/>
                <a:gd name="T82" fmla="*/ 121 w 260"/>
                <a:gd name="T83" fmla="*/ 887 h 930"/>
                <a:gd name="T84" fmla="*/ 154 w 260"/>
                <a:gd name="T85" fmla="*/ 847 h 930"/>
                <a:gd name="T86" fmla="*/ 169 w 260"/>
                <a:gd name="T87" fmla="*/ 797 h 930"/>
                <a:gd name="T88" fmla="*/ 178 w 260"/>
                <a:gd name="T89" fmla="*/ 738 h 930"/>
                <a:gd name="T90" fmla="*/ 188 w 260"/>
                <a:gd name="T91" fmla="*/ 689 h 930"/>
                <a:gd name="T92" fmla="*/ 197 w 260"/>
                <a:gd name="T93" fmla="*/ 642 h 930"/>
                <a:gd name="T94" fmla="*/ 205 w 260"/>
                <a:gd name="T95" fmla="*/ 577 h 930"/>
                <a:gd name="T96" fmla="*/ 211 w 260"/>
                <a:gd name="T97" fmla="*/ 497 h 930"/>
                <a:gd name="T98" fmla="*/ 211 w 260"/>
                <a:gd name="T99" fmla="*/ 402 h 930"/>
                <a:gd name="T100" fmla="*/ 203 w 260"/>
                <a:gd name="T101" fmla="*/ 298 h 930"/>
                <a:gd name="T102" fmla="*/ 186 w 260"/>
                <a:gd name="T103" fmla="*/ 243 h 930"/>
                <a:gd name="T104" fmla="*/ 165 w 260"/>
                <a:gd name="T105" fmla="*/ 195 h 930"/>
                <a:gd name="T106" fmla="*/ 142 w 260"/>
                <a:gd name="T107" fmla="*/ 148 h 930"/>
                <a:gd name="T108" fmla="*/ 110 w 260"/>
                <a:gd name="T109" fmla="*/ 100 h 930"/>
                <a:gd name="T110" fmla="*/ 74 w 260"/>
                <a:gd name="T111" fmla="*/ 57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60" h="930">
                  <a:moveTo>
                    <a:pt x="74" y="0"/>
                  </a:moveTo>
                  <a:lnTo>
                    <a:pt x="76" y="2"/>
                  </a:lnTo>
                  <a:lnTo>
                    <a:pt x="81" y="5"/>
                  </a:lnTo>
                  <a:lnTo>
                    <a:pt x="85" y="9"/>
                  </a:lnTo>
                  <a:lnTo>
                    <a:pt x="89" y="13"/>
                  </a:lnTo>
                  <a:lnTo>
                    <a:pt x="95" y="19"/>
                  </a:lnTo>
                  <a:lnTo>
                    <a:pt x="102" y="26"/>
                  </a:lnTo>
                  <a:lnTo>
                    <a:pt x="108" y="32"/>
                  </a:lnTo>
                  <a:lnTo>
                    <a:pt x="116" y="40"/>
                  </a:lnTo>
                  <a:lnTo>
                    <a:pt x="119" y="43"/>
                  </a:lnTo>
                  <a:lnTo>
                    <a:pt x="123" y="47"/>
                  </a:lnTo>
                  <a:lnTo>
                    <a:pt x="127" y="53"/>
                  </a:lnTo>
                  <a:lnTo>
                    <a:pt x="131" y="59"/>
                  </a:lnTo>
                  <a:lnTo>
                    <a:pt x="135" y="62"/>
                  </a:lnTo>
                  <a:lnTo>
                    <a:pt x="140" y="68"/>
                  </a:lnTo>
                  <a:lnTo>
                    <a:pt x="144" y="74"/>
                  </a:lnTo>
                  <a:lnTo>
                    <a:pt x="148" y="79"/>
                  </a:lnTo>
                  <a:lnTo>
                    <a:pt x="152" y="85"/>
                  </a:lnTo>
                  <a:lnTo>
                    <a:pt x="157" y="93"/>
                  </a:lnTo>
                  <a:lnTo>
                    <a:pt x="161" y="98"/>
                  </a:lnTo>
                  <a:lnTo>
                    <a:pt x="167" y="106"/>
                  </a:lnTo>
                  <a:lnTo>
                    <a:pt x="171" y="112"/>
                  </a:lnTo>
                  <a:lnTo>
                    <a:pt x="175" y="119"/>
                  </a:lnTo>
                  <a:lnTo>
                    <a:pt x="178" y="127"/>
                  </a:lnTo>
                  <a:lnTo>
                    <a:pt x="184" y="135"/>
                  </a:lnTo>
                  <a:lnTo>
                    <a:pt x="188" y="140"/>
                  </a:lnTo>
                  <a:lnTo>
                    <a:pt x="192" y="150"/>
                  </a:lnTo>
                  <a:lnTo>
                    <a:pt x="195" y="157"/>
                  </a:lnTo>
                  <a:lnTo>
                    <a:pt x="201" y="167"/>
                  </a:lnTo>
                  <a:lnTo>
                    <a:pt x="203" y="174"/>
                  </a:lnTo>
                  <a:lnTo>
                    <a:pt x="209" y="184"/>
                  </a:lnTo>
                  <a:lnTo>
                    <a:pt x="211" y="193"/>
                  </a:lnTo>
                  <a:lnTo>
                    <a:pt x="216" y="203"/>
                  </a:lnTo>
                  <a:lnTo>
                    <a:pt x="220" y="212"/>
                  </a:lnTo>
                  <a:lnTo>
                    <a:pt x="224" y="222"/>
                  </a:lnTo>
                  <a:lnTo>
                    <a:pt x="228" y="233"/>
                  </a:lnTo>
                  <a:lnTo>
                    <a:pt x="232" y="243"/>
                  </a:lnTo>
                  <a:lnTo>
                    <a:pt x="233" y="254"/>
                  </a:lnTo>
                  <a:lnTo>
                    <a:pt x="235" y="264"/>
                  </a:lnTo>
                  <a:lnTo>
                    <a:pt x="239" y="275"/>
                  </a:lnTo>
                  <a:lnTo>
                    <a:pt x="241" y="286"/>
                  </a:lnTo>
                  <a:lnTo>
                    <a:pt x="245" y="298"/>
                  </a:lnTo>
                  <a:lnTo>
                    <a:pt x="247" y="311"/>
                  </a:lnTo>
                  <a:lnTo>
                    <a:pt x="249" y="323"/>
                  </a:lnTo>
                  <a:lnTo>
                    <a:pt x="251" y="336"/>
                  </a:lnTo>
                  <a:lnTo>
                    <a:pt x="252" y="347"/>
                  </a:lnTo>
                  <a:lnTo>
                    <a:pt x="254" y="360"/>
                  </a:lnTo>
                  <a:lnTo>
                    <a:pt x="256" y="374"/>
                  </a:lnTo>
                  <a:lnTo>
                    <a:pt x="258" y="387"/>
                  </a:lnTo>
                  <a:lnTo>
                    <a:pt x="258" y="402"/>
                  </a:lnTo>
                  <a:lnTo>
                    <a:pt x="258" y="416"/>
                  </a:lnTo>
                  <a:lnTo>
                    <a:pt x="258" y="429"/>
                  </a:lnTo>
                  <a:lnTo>
                    <a:pt x="260" y="446"/>
                  </a:lnTo>
                  <a:lnTo>
                    <a:pt x="258" y="446"/>
                  </a:lnTo>
                  <a:lnTo>
                    <a:pt x="258" y="452"/>
                  </a:lnTo>
                  <a:lnTo>
                    <a:pt x="258" y="455"/>
                  </a:lnTo>
                  <a:lnTo>
                    <a:pt x="258" y="461"/>
                  </a:lnTo>
                  <a:lnTo>
                    <a:pt x="258" y="467"/>
                  </a:lnTo>
                  <a:lnTo>
                    <a:pt x="258" y="473"/>
                  </a:lnTo>
                  <a:lnTo>
                    <a:pt x="258" y="480"/>
                  </a:lnTo>
                  <a:lnTo>
                    <a:pt x="258" y="488"/>
                  </a:lnTo>
                  <a:lnTo>
                    <a:pt x="256" y="492"/>
                  </a:lnTo>
                  <a:lnTo>
                    <a:pt x="256" y="495"/>
                  </a:lnTo>
                  <a:lnTo>
                    <a:pt x="256" y="499"/>
                  </a:lnTo>
                  <a:lnTo>
                    <a:pt x="256" y="505"/>
                  </a:lnTo>
                  <a:lnTo>
                    <a:pt x="256" y="509"/>
                  </a:lnTo>
                  <a:lnTo>
                    <a:pt x="256" y="514"/>
                  </a:lnTo>
                  <a:lnTo>
                    <a:pt x="254" y="518"/>
                  </a:lnTo>
                  <a:lnTo>
                    <a:pt x="254" y="522"/>
                  </a:lnTo>
                  <a:lnTo>
                    <a:pt x="254" y="528"/>
                  </a:lnTo>
                  <a:lnTo>
                    <a:pt x="254" y="533"/>
                  </a:lnTo>
                  <a:lnTo>
                    <a:pt x="254" y="539"/>
                  </a:lnTo>
                  <a:lnTo>
                    <a:pt x="254" y="545"/>
                  </a:lnTo>
                  <a:lnTo>
                    <a:pt x="252" y="548"/>
                  </a:lnTo>
                  <a:lnTo>
                    <a:pt x="252" y="554"/>
                  </a:lnTo>
                  <a:lnTo>
                    <a:pt x="251" y="560"/>
                  </a:lnTo>
                  <a:lnTo>
                    <a:pt x="251" y="566"/>
                  </a:lnTo>
                  <a:lnTo>
                    <a:pt x="249" y="571"/>
                  </a:lnTo>
                  <a:lnTo>
                    <a:pt x="249" y="577"/>
                  </a:lnTo>
                  <a:lnTo>
                    <a:pt x="247" y="583"/>
                  </a:lnTo>
                  <a:lnTo>
                    <a:pt x="247" y="588"/>
                  </a:lnTo>
                  <a:lnTo>
                    <a:pt x="245" y="594"/>
                  </a:lnTo>
                  <a:lnTo>
                    <a:pt x="245" y="600"/>
                  </a:lnTo>
                  <a:lnTo>
                    <a:pt x="245" y="607"/>
                  </a:lnTo>
                  <a:lnTo>
                    <a:pt x="243" y="613"/>
                  </a:lnTo>
                  <a:lnTo>
                    <a:pt x="241" y="619"/>
                  </a:lnTo>
                  <a:lnTo>
                    <a:pt x="241" y="624"/>
                  </a:lnTo>
                  <a:lnTo>
                    <a:pt x="241" y="632"/>
                  </a:lnTo>
                  <a:lnTo>
                    <a:pt x="239" y="638"/>
                  </a:lnTo>
                  <a:lnTo>
                    <a:pt x="237" y="643"/>
                  </a:lnTo>
                  <a:lnTo>
                    <a:pt x="237" y="649"/>
                  </a:lnTo>
                  <a:lnTo>
                    <a:pt x="235" y="657"/>
                  </a:lnTo>
                  <a:lnTo>
                    <a:pt x="233" y="662"/>
                  </a:lnTo>
                  <a:lnTo>
                    <a:pt x="232" y="668"/>
                  </a:lnTo>
                  <a:lnTo>
                    <a:pt x="232" y="676"/>
                  </a:lnTo>
                  <a:lnTo>
                    <a:pt x="228" y="681"/>
                  </a:lnTo>
                  <a:lnTo>
                    <a:pt x="228" y="687"/>
                  </a:lnTo>
                  <a:lnTo>
                    <a:pt x="226" y="693"/>
                  </a:lnTo>
                  <a:lnTo>
                    <a:pt x="224" y="700"/>
                  </a:lnTo>
                  <a:lnTo>
                    <a:pt x="224" y="706"/>
                  </a:lnTo>
                  <a:lnTo>
                    <a:pt x="220" y="714"/>
                  </a:lnTo>
                  <a:lnTo>
                    <a:pt x="220" y="718"/>
                  </a:lnTo>
                  <a:lnTo>
                    <a:pt x="218" y="725"/>
                  </a:lnTo>
                  <a:lnTo>
                    <a:pt x="216" y="731"/>
                  </a:lnTo>
                  <a:lnTo>
                    <a:pt x="214" y="737"/>
                  </a:lnTo>
                  <a:lnTo>
                    <a:pt x="214" y="738"/>
                  </a:lnTo>
                  <a:lnTo>
                    <a:pt x="214" y="746"/>
                  </a:lnTo>
                  <a:lnTo>
                    <a:pt x="213" y="750"/>
                  </a:lnTo>
                  <a:lnTo>
                    <a:pt x="213" y="755"/>
                  </a:lnTo>
                  <a:lnTo>
                    <a:pt x="213" y="761"/>
                  </a:lnTo>
                  <a:lnTo>
                    <a:pt x="213" y="769"/>
                  </a:lnTo>
                  <a:lnTo>
                    <a:pt x="213" y="776"/>
                  </a:lnTo>
                  <a:lnTo>
                    <a:pt x="211" y="784"/>
                  </a:lnTo>
                  <a:lnTo>
                    <a:pt x="211" y="788"/>
                  </a:lnTo>
                  <a:lnTo>
                    <a:pt x="211" y="792"/>
                  </a:lnTo>
                  <a:lnTo>
                    <a:pt x="211" y="797"/>
                  </a:lnTo>
                  <a:lnTo>
                    <a:pt x="211" y="801"/>
                  </a:lnTo>
                  <a:lnTo>
                    <a:pt x="209" y="807"/>
                  </a:lnTo>
                  <a:lnTo>
                    <a:pt x="207" y="811"/>
                  </a:lnTo>
                  <a:lnTo>
                    <a:pt x="207" y="814"/>
                  </a:lnTo>
                  <a:lnTo>
                    <a:pt x="207" y="820"/>
                  </a:lnTo>
                  <a:lnTo>
                    <a:pt x="205" y="824"/>
                  </a:lnTo>
                  <a:lnTo>
                    <a:pt x="203" y="830"/>
                  </a:lnTo>
                  <a:lnTo>
                    <a:pt x="203" y="833"/>
                  </a:lnTo>
                  <a:lnTo>
                    <a:pt x="203" y="839"/>
                  </a:lnTo>
                  <a:lnTo>
                    <a:pt x="199" y="843"/>
                  </a:lnTo>
                  <a:lnTo>
                    <a:pt x="199" y="849"/>
                  </a:lnTo>
                  <a:lnTo>
                    <a:pt x="197" y="852"/>
                  </a:lnTo>
                  <a:lnTo>
                    <a:pt x="195" y="858"/>
                  </a:lnTo>
                  <a:lnTo>
                    <a:pt x="194" y="862"/>
                  </a:lnTo>
                  <a:lnTo>
                    <a:pt x="190" y="866"/>
                  </a:lnTo>
                  <a:lnTo>
                    <a:pt x="188" y="869"/>
                  </a:lnTo>
                  <a:lnTo>
                    <a:pt x="186" y="875"/>
                  </a:lnTo>
                  <a:lnTo>
                    <a:pt x="182" y="883"/>
                  </a:lnTo>
                  <a:lnTo>
                    <a:pt x="176" y="890"/>
                  </a:lnTo>
                  <a:lnTo>
                    <a:pt x="171" y="898"/>
                  </a:lnTo>
                  <a:lnTo>
                    <a:pt x="165" y="906"/>
                  </a:lnTo>
                  <a:lnTo>
                    <a:pt x="157" y="911"/>
                  </a:lnTo>
                  <a:lnTo>
                    <a:pt x="150" y="917"/>
                  </a:lnTo>
                  <a:lnTo>
                    <a:pt x="146" y="919"/>
                  </a:lnTo>
                  <a:lnTo>
                    <a:pt x="142" y="921"/>
                  </a:lnTo>
                  <a:lnTo>
                    <a:pt x="137" y="923"/>
                  </a:lnTo>
                  <a:lnTo>
                    <a:pt x="133" y="925"/>
                  </a:lnTo>
                  <a:lnTo>
                    <a:pt x="127" y="926"/>
                  </a:lnTo>
                  <a:lnTo>
                    <a:pt x="123" y="926"/>
                  </a:lnTo>
                  <a:lnTo>
                    <a:pt x="118" y="928"/>
                  </a:lnTo>
                  <a:lnTo>
                    <a:pt x="114" y="930"/>
                  </a:lnTo>
                  <a:lnTo>
                    <a:pt x="106" y="930"/>
                  </a:lnTo>
                  <a:lnTo>
                    <a:pt x="100" y="930"/>
                  </a:lnTo>
                  <a:lnTo>
                    <a:pt x="97" y="930"/>
                  </a:lnTo>
                  <a:lnTo>
                    <a:pt x="91" y="930"/>
                  </a:lnTo>
                  <a:lnTo>
                    <a:pt x="89" y="930"/>
                  </a:lnTo>
                  <a:lnTo>
                    <a:pt x="87" y="926"/>
                  </a:lnTo>
                  <a:lnTo>
                    <a:pt x="83" y="925"/>
                  </a:lnTo>
                  <a:lnTo>
                    <a:pt x="80" y="921"/>
                  </a:lnTo>
                  <a:lnTo>
                    <a:pt x="76" y="913"/>
                  </a:lnTo>
                  <a:lnTo>
                    <a:pt x="72" y="907"/>
                  </a:lnTo>
                  <a:lnTo>
                    <a:pt x="72" y="902"/>
                  </a:lnTo>
                  <a:lnTo>
                    <a:pt x="70" y="898"/>
                  </a:lnTo>
                  <a:lnTo>
                    <a:pt x="68" y="892"/>
                  </a:lnTo>
                  <a:lnTo>
                    <a:pt x="68" y="888"/>
                  </a:lnTo>
                  <a:lnTo>
                    <a:pt x="66" y="881"/>
                  </a:lnTo>
                  <a:lnTo>
                    <a:pt x="66" y="875"/>
                  </a:lnTo>
                  <a:lnTo>
                    <a:pt x="66" y="868"/>
                  </a:lnTo>
                  <a:lnTo>
                    <a:pt x="68" y="862"/>
                  </a:lnTo>
                  <a:lnTo>
                    <a:pt x="68" y="852"/>
                  </a:lnTo>
                  <a:lnTo>
                    <a:pt x="70" y="845"/>
                  </a:lnTo>
                  <a:lnTo>
                    <a:pt x="70" y="841"/>
                  </a:lnTo>
                  <a:lnTo>
                    <a:pt x="72" y="835"/>
                  </a:lnTo>
                  <a:lnTo>
                    <a:pt x="74" y="831"/>
                  </a:lnTo>
                  <a:lnTo>
                    <a:pt x="76" y="826"/>
                  </a:lnTo>
                  <a:lnTo>
                    <a:pt x="76" y="820"/>
                  </a:lnTo>
                  <a:lnTo>
                    <a:pt x="78" y="814"/>
                  </a:lnTo>
                  <a:lnTo>
                    <a:pt x="80" y="811"/>
                  </a:lnTo>
                  <a:lnTo>
                    <a:pt x="83" y="805"/>
                  </a:lnTo>
                  <a:lnTo>
                    <a:pt x="85" y="799"/>
                  </a:lnTo>
                  <a:lnTo>
                    <a:pt x="87" y="793"/>
                  </a:lnTo>
                  <a:lnTo>
                    <a:pt x="91" y="788"/>
                  </a:lnTo>
                  <a:lnTo>
                    <a:pt x="95" y="782"/>
                  </a:lnTo>
                  <a:lnTo>
                    <a:pt x="97" y="776"/>
                  </a:lnTo>
                  <a:lnTo>
                    <a:pt x="100" y="769"/>
                  </a:lnTo>
                  <a:lnTo>
                    <a:pt x="104" y="763"/>
                  </a:lnTo>
                  <a:lnTo>
                    <a:pt x="108" y="757"/>
                  </a:lnTo>
                  <a:lnTo>
                    <a:pt x="112" y="750"/>
                  </a:lnTo>
                  <a:lnTo>
                    <a:pt x="118" y="742"/>
                  </a:lnTo>
                  <a:lnTo>
                    <a:pt x="121" y="737"/>
                  </a:lnTo>
                  <a:lnTo>
                    <a:pt x="127" y="731"/>
                  </a:lnTo>
                  <a:lnTo>
                    <a:pt x="127" y="729"/>
                  </a:lnTo>
                  <a:lnTo>
                    <a:pt x="125" y="725"/>
                  </a:lnTo>
                  <a:lnTo>
                    <a:pt x="123" y="721"/>
                  </a:lnTo>
                  <a:lnTo>
                    <a:pt x="121" y="718"/>
                  </a:lnTo>
                  <a:lnTo>
                    <a:pt x="118" y="712"/>
                  </a:lnTo>
                  <a:lnTo>
                    <a:pt x="114" y="704"/>
                  </a:lnTo>
                  <a:lnTo>
                    <a:pt x="112" y="700"/>
                  </a:lnTo>
                  <a:lnTo>
                    <a:pt x="110" y="695"/>
                  </a:lnTo>
                  <a:lnTo>
                    <a:pt x="108" y="691"/>
                  </a:lnTo>
                  <a:lnTo>
                    <a:pt x="106" y="685"/>
                  </a:lnTo>
                  <a:lnTo>
                    <a:pt x="102" y="680"/>
                  </a:lnTo>
                  <a:lnTo>
                    <a:pt x="100" y="674"/>
                  </a:lnTo>
                  <a:lnTo>
                    <a:pt x="97" y="668"/>
                  </a:lnTo>
                  <a:lnTo>
                    <a:pt x="95" y="662"/>
                  </a:lnTo>
                  <a:lnTo>
                    <a:pt x="93" y="655"/>
                  </a:lnTo>
                  <a:lnTo>
                    <a:pt x="89" y="649"/>
                  </a:lnTo>
                  <a:lnTo>
                    <a:pt x="87" y="642"/>
                  </a:lnTo>
                  <a:lnTo>
                    <a:pt x="85" y="636"/>
                  </a:lnTo>
                  <a:lnTo>
                    <a:pt x="81" y="628"/>
                  </a:lnTo>
                  <a:lnTo>
                    <a:pt x="80" y="621"/>
                  </a:lnTo>
                  <a:lnTo>
                    <a:pt x="76" y="613"/>
                  </a:lnTo>
                  <a:lnTo>
                    <a:pt x="74" y="605"/>
                  </a:lnTo>
                  <a:lnTo>
                    <a:pt x="70" y="598"/>
                  </a:lnTo>
                  <a:lnTo>
                    <a:pt x="68" y="590"/>
                  </a:lnTo>
                  <a:lnTo>
                    <a:pt x="64" y="581"/>
                  </a:lnTo>
                  <a:lnTo>
                    <a:pt x="62" y="573"/>
                  </a:lnTo>
                  <a:lnTo>
                    <a:pt x="59" y="566"/>
                  </a:lnTo>
                  <a:lnTo>
                    <a:pt x="55" y="556"/>
                  </a:lnTo>
                  <a:lnTo>
                    <a:pt x="51" y="548"/>
                  </a:lnTo>
                  <a:lnTo>
                    <a:pt x="49" y="539"/>
                  </a:lnTo>
                  <a:lnTo>
                    <a:pt x="45" y="530"/>
                  </a:lnTo>
                  <a:lnTo>
                    <a:pt x="43" y="520"/>
                  </a:lnTo>
                  <a:lnTo>
                    <a:pt x="40" y="511"/>
                  </a:lnTo>
                  <a:lnTo>
                    <a:pt x="38" y="501"/>
                  </a:lnTo>
                  <a:lnTo>
                    <a:pt x="34" y="492"/>
                  </a:lnTo>
                  <a:lnTo>
                    <a:pt x="32" y="482"/>
                  </a:lnTo>
                  <a:lnTo>
                    <a:pt x="28" y="471"/>
                  </a:lnTo>
                  <a:lnTo>
                    <a:pt x="26" y="463"/>
                  </a:lnTo>
                  <a:lnTo>
                    <a:pt x="24" y="452"/>
                  </a:lnTo>
                  <a:lnTo>
                    <a:pt x="23" y="442"/>
                  </a:lnTo>
                  <a:lnTo>
                    <a:pt x="21" y="433"/>
                  </a:lnTo>
                  <a:lnTo>
                    <a:pt x="19" y="423"/>
                  </a:lnTo>
                  <a:lnTo>
                    <a:pt x="17" y="412"/>
                  </a:lnTo>
                  <a:lnTo>
                    <a:pt x="13" y="402"/>
                  </a:lnTo>
                  <a:lnTo>
                    <a:pt x="11" y="393"/>
                  </a:lnTo>
                  <a:lnTo>
                    <a:pt x="11" y="383"/>
                  </a:lnTo>
                  <a:lnTo>
                    <a:pt x="7" y="372"/>
                  </a:lnTo>
                  <a:lnTo>
                    <a:pt x="7" y="362"/>
                  </a:lnTo>
                  <a:lnTo>
                    <a:pt x="5" y="351"/>
                  </a:lnTo>
                  <a:lnTo>
                    <a:pt x="4" y="341"/>
                  </a:lnTo>
                  <a:lnTo>
                    <a:pt x="4" y="332"/>
                  </a:lnTo>
                  <a:lnTo>
                    <a:pt x="4" y="321"/>
                  </a:lnTo>
                  <a:lnTo>
                    <a:pt x="2" y="311"/>
                  </a:lnTo>
                  <a:lnTo>
                    <a:pt x="2" y="302"/>
                  </a:lnTo>
                  <a:lnTo>
                    <a:pt x="2" y="290"/>
                  </a:lnTo>
                  <a:lnTo>
                    <a:pt x="2" y="281"/>
                  </a:lnTo>
                  <a:lnTo>
                    <a:pt x="2" y="271"/>
                  </a:lnTo>
                  <a:lnTo>
                    <a:pt x="2" y="262"/>
                  </a:lnTo>
                  <a:lnTo>
                    <a:pt x="2" y="260"/>
                  </a:lnTo>
                  <a:lnTo>
                    <a:pt x="2" y="256"/>
                  </a:lnTo>
                  <a:lnTo>
                    <a:pt x="0" y="254"/>
                  </a:lnTo>
                  <a:lnTo>
                    <a:pt x="0" y="250"/>
                  </a:lnTo>
                  <a:lnTo>
                    <a:pt x="0" y="247"/>
                  </a:lnTo>
                  <a:lnTo>
                    <a:pt x="0" y="243"/>
                  </a:lnTo>
                  <a:lnTo>
                    <a:pt x="0" y="237"/>
                  </a:lnTo>
                  <a:lnTo>
                    <a:pt x="0" y="233"/>
                  </a:lnTo>
                  <a:lnTo>
                    <a:pt x="0" y="226"/>
                  </a:lnTo>
                  <a:lnTo>
                    <a:pt x="0" y="222"/>
                  </a:lnTo>
                  <a:lnTo>
                    <a:pt x="0" y="214"/>
                  </a:lnTo>
                  <a:lnTo>
                    <a:pt x="0" y="207"/>
                  </a:lnTo>
                  <a:lnTo>
                    <a:pt x="2" y="201"/>
                  </a:lnTo>
                  <a:lnTo>
                    <a:pt x="2" y="193"/>
                  </a:lnTo>
                  <a:lnTo>
                    <a:pt x="2" y="188"/>
                  </a:lnTo>
                  <a:lnTo>
                    <a:pt x="2" y="184"/>
                  </a:lnTo>
                  <a:lnTo>
                    <a:pt x="2" y="180"/>
                  </a:lnTo>
                  <a:lnTo>
                    <a:pt x="2" y="176"/>
                  </a:lnTo>
                  <a:lnTo>
                    <a:pt x="4" y="167"/>
                  </a:lnTo>
                  <a:lnTo>
                    <a:pt x="4" y="159"/>
                  </a:lnTo>
                  <a:lnTo>
                    <a:pt x="4" y="155"/>
                  </a:lnTo>
                  <a:lnTo>
                    <a:pt x="4" y="150"/>
                  </a:lnTo>
                  <a:lnTo>
                    <a:pt x="4" y="146"/>
                  </a:lnTo>
                  <a:lnTo>
                    <a:pt x="4" y="140"/>
                  </a:lnTo>
                  <a:lnTo>
                    <a:pt x="4" y="136"/>
                  </a:lnTo>
                  <a:lnTo>
                    <a:pt x="5" y="133"/>
                  </a:lnTo>
                  <a:lnTo>
                    <a:pt x="7" y="127"/>
                  </a:lnTo>
                  <a:lnTo>
                    <a:pt x="7" y="123"/>
                  </a:lnTo>
                  <a:lnTo>
                    <a:pt x="7" y="117"/>
                  </a:lnTo>
                  <a:lnTo>
                    <a:pt x="7" y="114"/>
                  </a:lnTo>
                  <a:lnTo>
                    <a:pt x="9" y="108"/>
                  </a:lnTo>
                  <a:lnTo>
                    <a:pt x="11" y="104"/>
                  </a:lnTo>
                  <a:lnTo>
                    <a:pt x="11" y="98"/>
                  </a:lnTo>
                  <a:lnTo>
                    <a:pt x="13" y="95"/>
                  </a:lnTo>
                  <a:lnTo>
                    <a:pt x="13" y="89"/>
                  </a:lnTo>
                  <a:lnTo>
                    <a:pt x="15" y="85"/>
                  </a:lnTo>
                  <a:lnTo>
                    <a:pt x="15" y="79"/>
                  </a:lnTo>
                  <a:lnTo>
                    <a:pt x="17" y="76"/>
                  </a:lnTo>
                  <a:lnTo>
                    <a:pt x="17" y="70"/>
                  </a:lnTo>
                  <a:lnTo>
                    <a:pt x="19" y="66"/>
                  </a:lnTo>
                  <a:lnTo>
                    <a:pt x="21" y="60"/>
                  </a:lnTo>
                  <a:lnTo>
                    <a:pt x="21" y="57"/>
                  </a:lnTo>
                  <a:lnTo>
                    <a:pt x="23" y="51"/>
                  </a:lnTo>
                  <a:lnTo>
                    <a:pt x="24" y="47"/>
                  </a:lnTo>
                  <a:lnTo>
                    <a:pt x="62" y="62"/>
                  </a:lnTo>
                  <a:lnTo>
                    <a:pt x="62" y="62"/>
                  </a:lnTo>
                  <a:lnTo>
                    <a:pt x="61" y="64"/>
                  </a:lnTo>
                  <a:lnTo>
                    <a:pt x="59" y="68"/>
                  </a:lnTo>
                  <a:lnTo>
                    <a:pt x="59" y="74"/>
                  </a:lnTo>
                  <a:lnTo>
                    <a:pt x="55" y="78"/>
                  </a:lnTo>
                  <a:lnTo>
                    <a:pt x="53" y="85"/>
                  </a:lnTo>
                  <a:lnTo>
                    <a:pt x="51" y="89"/>
                  </a:lnTo>
                  <a:lnTo>
                    <a:pt x="51" y="95"/>
                  </a:lnTo>
                  <a:lnTo>
                    <a:pt x="51" y="98"/>
                  </a:lnTo>
                  <a:lnTo>
                    <a:pt x="49" y="104"/>
                  </a:lnTo>
                  <a:lnTo>
                    <a:pt x="47" y="110"/>
                  </a:lnTo>
                  <a:lnTo>
                    <a:pt x="47" y="116"/>
                  </a:lnTo>
                  <a:lnTo>
                    <a:pt x="45" y="121"/>
                  </a:lnTo>
                  <a:lnTo>
                    <a:pt x="45" y="129"/>
                  </a:lnTo>
                  <a:lnTo>
                    <a:pt x="43" y="135"/>
                  </a:lnTo>
                  <a:lnTo>
                    <a:pt x="42" y="140"/>
                  </a:lnTo>
                  <a:lnTo>
                    <a:pt x="42" y="148"/>
                  </a:lnTo>
                  <a:lnTo>
                    <a:pt x="42" y="157"/>
                  </a:lnTo>
                  <a:lnTo>
                    <a:pt x="40" y="163"/>
                  </a:lnTo>
                  <a:lnTo>
                    <a:pt x="40" y="172"/>
                  </a:lnTo>
                  <a:lnTo>
                    <a:pt x="38" y="182"/>
                  </a:lnTo>
                  <a:lnTo>
                    <a:pt x="38" y="191"/>
                  </a:lnTo>
                  <a:lnTo>
                    <a:pt x="38" y="201"/>
                  </a:lnTo>
                  <a:lnTo>
                    <a:pt x="38" y="209"/>
                  </a:lnTo>
                  <a:lnTo>
                    <a:pt x="38" y="220"/>
                  </a:lnTo>
                  <a:lnTo>
                    <a:pt x="38" y="229"/>
                  </a:lnTo>
                  <a:lnTo>
                    <a:pt x="38" y="241"/>
                  </a:lnTo>
                  <a:lnTo>
                    <a:pt x="38" y="250"/>
                  </a:lnTo>
                  <a:lnTo>
                    <a:pt x="38" y="262"/>
                  </a:lnTo>
                  <a:lnTo>
                    <a:pt x="40" y="273"/>
                  </a:lnTo>
                  <a:lnTo>
                    <a:pt x="40" y="285"/>
                  </a:lnTo>
                  <a:lnTo>
                    <a:pt x="42" y="298"/>
                  </a:lnTo>
                  <a:lnTo>
                    <a:pt x="42" y="309"/>
                  </a:lnTo>
                  <a:lnTo>
                    <a:pt x="43" y="323"/>
                  </a:lnTo>
                  <a:lnTo>
                    <a:pt x="45" y="336"/>
                  </a:lnTo>
                  <a:lnTo>
                    <a:pt x="47" y="349"/>
                  </a:lnTo>
                  <a:lnTo>
                    <a:pt x="49" y="362"/>
                  </a:lnTo>
                  <a:lnTo>
                    <a:pt x="53" y="378"/>
                  </a:lnTo>
                  <a:lnTo>
                    <a:pt x="55" y="391"/>
                  </a:lnTo>
                  <a:lnTo>
                    <a:pt x="59" y="408"/>
                  </a:lnTo>
                  <a:lnTo>
                    <a:pt x="61" y="421"/>
                  </a:lnTo>
                  <a:lnTo>
                    <a:pt x="66" y="438"/>
                  </a:lnTo>
                  <a:lnTo>
                    <a:pt x="68" y="454"/>
                  </a:lnTo>
                  <a:lnTo>
                    <a:pt x="74" y="469"/>
                  </a:lnTo>
                  <a:lnTo>
                    <a:pt x="78" y="486"/>
                  </a:lnTo>
                  <a:lnTo>
                    <a:pt x="83" y="503"/>
                  </a:lnTo>
                  <a:lnTo>
                    <a:pt x="87" y="518"/>
                  </a:lnTo>
                  <a:lnTo>
                    <a:pt x="93" y="537"/>
                  </a:lnTo>
                  <a:lnTo>
                    <a:pt x="99" y="554"/>
                  </a:lnTo>
                  <a:lnTo>
                    <a:pt x="106" y="573"/>
                  </a:lnTo>
                  <a:lnTo>
                    <a:pt x="112" y="590"/>
                  </a:lnTo>
                  <a:lnTo>
                    <a:pt x="119" y="607"/>
                  </a:lnTo>
                  <a:lnTo>
                    <a:pt x="127" y="628"/>
                  </a:lnTo>
                  <a:lnTo>
                    <a:pt x="135" y="647"/>
                  </a:lnTo>
                  <a:lnTo>
                    <a:pt x="144" y="666"/>
                  </a:lnTo>
                  <a:lnTo>
                    <a:pt x="152" y="687"/>
                  </a:lnTo>
                  <a:lnTo>
                    <a:pt x="161" y="706"/>
                  </a:lnTo>
                  <a:lnTo>
                    <a:pt x="173" y="727"/>
                  </a:lnTo>
                  <a:lnTo>
                    <a:pt x="171" y="729"/>
                  </a:lnTo>
                  <a:lnTo>
                    <a:pt x="169" y="731"/>
                  </a:lnTo>
                  <a:lnTo>
                    <a:pt x="165" y="735"/>
                  </a:lnTo>
                  <a:lnTo>
                    <a:pt x="161" y="742"/>
                  </a:lnTo>
                  <a:lnTo>
                    <a:pt x="157" y="746"/>
                  </a:lnTo>
                  <a:lnTo>
                    <a:pt x="156" y="750"/>
                  </a:lnTo>
                  <a:lnTo>
                    <a:pt x="152" y="754"/>
                  </a:lnTo>
                  <a:lnTo>
                    <a:pt x="150" y="759"/>
                  </a:lnTo>
                  <a:lnTo>
                    <a:pt x="146" y="763"/>
                  </a:lnTo>
                  <a:lnTo>
                    <a:pt x="144" y="769"/>
                  </a:lnTo>
                  <a:lnTo>
                    <a:pt x="140" y="774"/>
                  </a:lnTo>
                  <a:lnTo>
                    <a:pt x="138" y="780"/>
                  </a:lnTo>
                  <a:lnTo>
                    <a:pt x="135" y="786"/>
                  </a:lnTo>
                  <a:lnTo>
                    <a:pt x="131" y="792"/>
                  </a:lnTo>
                  <a:lnTo>
                    <a:pt x="129" y="797"/>
                  </a:lnTo>
                  <a:lnTo>
                    <a:pt x="127" y="805"/>
                  </a:lnTo>
                  <a:lnTo>
                    <a:pt x="123" y="811"/>
                  </a:lnTo>
                  <a:lnTo>
                    <a:pt x="121" y="816"/>
                  </a:lnTo>
                  <a:lnTo>
                    <a:pt x="118" y="824"/>
                  </a:lnTo>
                  <a:lnTo>
                    <a:pt x="118" y="831"/>
                  </a:lnTo>
                  <a:lnTo>
                    <a:pt x="114" y="837"/>
                  </a:lnTo>
                  <a:lnTo>
                    <a:pt x="114" y="845"/>
                  </a:lnTo>
                  <a:lnTo>
                    <a:pt x="112" y="852"/>
                  </a:lnTo>
                  <a:lnTo>
                    <a:pt x="112" y="858"/>
                  </a:lnTo>
                  <a:lnTo>
                    <a:pt x="110" y="866"/>
                  </a:lnTo>
                  <a:lnTo>
                    <a:pt x="110" y="873"/>
                  </a:lnTo>
                  <a:lnTo>
                    <a:pt x="110" y="879"/>
                  </a:lnTo>
                  <a:lnTo>
                    <a:pt x="112" y="887"/>
                  </a:lnTo>
                  <a:lnTo>
                    <a:pt x="114" y="887"/>
                  </a:lnTo>
                  <a:lnTo>
                    <a:pt x="121" y="887"/>
                  </a:lnTo>
                  <a:lnTo>
                    <a:pt x="125" y="883"/>
                  </a:lnTo>
                  <a:lnTo>
                    <a:pt x="129" y="881"/>
                  </a:lnTo>
                  <a:lnTo>
                    <a:pt x="135" y="877"/>
                  </a:lnTo>
                  <a:lnTo>
                    <a:pt x="140" y="871"/>
                  </a:lnTo>
                  <a:lnTo>
                    <a:pt x="144" y="868"/>
                  </a:lnTo>
                  <a:lnTo>
                    <a:pt x="146" y="864"/>
                  </a:lnTo>
                  <a:lnTo>
                    <a:pt x="148" y="858"/>
                  </a:lnTo>
                  <a:lnTo>
                    <a:pt x="152" y="852"/>
                  </a:lnTo>
                  <a:lnTo>
                    <a:pt x="154" y="847"/>
                  </a:lnTo>
                  <a:lnTo>
                    <a:pt x="157" y="841"/>
                  </a:lnTo>
                  <a:lnTo>
                    <a:pt x="161" y="833"/>
                  </a:lnTo>
                  <a:lnTo>
                    <a:pt x="163" y="826"/>
                  </a:lnTo>
                  <a:lnTo>
                    <a:pt x="165" y="820"/>
                  </a:lnTo>
                  <a:lnTo>
                    <a:pt x="165" y="816"/>
                  </a:lnTo>
                  <a:lnTo>
                    <a:pt x="165" y="811"/>
                  </a:lnTo>
                  <a:lnTo>
                    <a:pt x="167" y="807"/>
                  </a:lnTo>
                  <a:lnTo>
                    <a:pt x="169" y="801"/>
                  </a:lnTo>
                  <a:lnTo>
                    <a:pt x="169" y="797"/>
                  </a:lnTo>
                  <a:lnTo>
                    <a:pt x="171" y="792"/>
                  </a:lnTo>
                  <a:lnTo>
                    <a:pt x="173" y="786"/>
                  </a:lnTo>
                  <a:lnTo>
                    <a:pt x="173" y="780"/>
                  </a:lnTo>
                  <a:lnTo>
                    <a:pt x="173" y="773"/>
                  </a:lnTo>
                  <a:lnTo>
                    <a:pt x="175" y="767"/>
                  </a:lnTo>
                  <a:lnTo>
                    <a:pt x="176" y="759"/>
                  </a:lnTo>
                  <a:lnTo>
                    <a:pt x="176" y="754"/>
                  </a:lnTo>
                  <a:lnTo>
                    <a:pt x="178" y="746"/>
                  </a:lnTo>
                  <a:lnTo>
                    <a:pt x="178" y="738"/>
                  </a:lnTo>
                  <a:lnTo>
                    <a:pt x="178" y="731"/>
                  </a:lnTo>
                  <a:lnTo>
                    <a:pt x="178" y="729"/>
                  </a:lnTo>
                  <a:lnTo>
                    <a:pt x="180" y="723"/>
                  </a:lnTo>
                  <a:lnTo>
                    <a:pt x="182" y="718"/>
                  </a:lnTo>
                  <a:lnTo>
                    <a:pt x="182" y="712"/>
                  </a:lnTo>
                  <a:lnTo>
                    <a:pt x="184" y="704"/>
                  </a:lnTo>
                  <a:lnTo>
                    <a:pt x="186" y="699"/>
                  </a:lnTo>
                  <a:lnTo>
                    <a:pt x="186" y="695"/>
                  </a:lnTo>
                  <a:lnTo>
                    <a:pt x="188" y="689"/>
                  </a:lnTo>
                  <a:lnTo>
                    <a:pt x="188" y="685"/>
                  </a:lnTo>
                  <a:lnTo>
                    <a:pt x="190" y="680"/>
                  </a:lnTo>
                  <a:lnTo>
                    <a:pt x="190" y="676"/>
                  </a:lnTo>
                  <a:lnTo>
                    <a:pt x="192" y="670"/>
                  </a:lnTo>
                  <a:lnTo>
                    <a:pt x="194" y="664"/>
                  </a:lnTo>
                  <a:lnTo>
                    <a:pt x="195" y="661"/>
                  </a:lnTo>
                  <a:lnTo>
                    <a:pt x="195" y="653"/>
                  </a:lnTo>
                  <a:lnTo>
                    <a:pt x="195" y="647"/>
                  </a:lnTo>
                  <a:lnTo>
                    <a:pt x="197" y="642"/>
                  </a:lnTo>
                  <a:lnTo>
                    <a:pt x="199" y="636"/>
                  </a:lnTo>
                  <a:lnTo>
                    <a:pt x="199" y="628"/>
                  </a:lnTo>
                  <a:lnTo>
                    <a:pt x="201" y="621"/>
                  </a:lnTo>
                  <a:lnTo>
                    <a:pt x="201" y="615"/>
                  </a:lnTo>
                  <a:lnTo>
                    <a:pt x="203" y="607"/>
                  </a:lnTo>
                  <a:lnTo>
                    <a:pt x="203" y="600"/>
                  </a:lnTo>
                  <a:lnTo>
                    <a:pt x="203" y="592"/>
                  </a:lnTo>
                  <a:lnTo>
                    <a:pt x="205" y="585"/>
                  </a:lnTo>
                  <a:lnTo>
                    <a:pt x="205" y="577"/>
                  </a:lnTo>
                  <a:lnTo>
                    <a:pt x="207" y="569"/>
                  </a:lnTo>
                  <a:lnTo>
                    <a:pt x="207" y="560"/>
                  </a:lnTo>
                  <a:lnTo>
                    <a:pt x="207" y="552"/>
                  </a:lnTo>
                  <a:lnTo>
                    <a:pt x="209" y="543"/>
                  </a:lnTo>
                  <a:lnTo>
                    <a:pt x="209" y="535"/>
                  </a:lnTo>
                  <a:lnTo>
                    <a:pt x="209" y="526"/>
                  </a:lnTo>
                  <a:lnTo>
                    <a:pt x="211" y="516"/>
                  </a:lnTo>
                  <a:lnTo>
                    <a:pt x="211" y="507"/>
                  </a:lnTo>
                  <a:lnTo>
                    <a:pt x="211" y="497"/>
                  </a:lnTo>
                  <a:lnTo>
                    <a:pt x="211" y="488"/>
                  </a:lnTo>
                  <a:lnTo>
                    <a:pt x="211" y="476"/>
                  </a:lnTo>
                  <a:lnTo>
                    <a:pt x="213" y="467"/>
                  </a:lnTo>
                  <a:lnTo>
                    <a:pt x="211" y="457"/>
                  </a:lnTo>
                  <a:lnTo>
                    <a:pt x="211" y="446"/>
                  </a:lnTo>
                  <a:lnTo>
                    <a:pt x="211" y="435"/>
                  </a:lnTo>
                  <a:lnTo>
                    <a:pt x="211" y="425"/>
                  </a:lnTo>
                  <a:lnTo>
                    <a:pt x="211" y="414"/>
                  </a:lnTo>
                  <a:lnTo>
                    <a:pt x="211" y="402"/>
                  </a:lnTo>
                  <a:lnTo>
                    <a:pt x="211" y="391"/>
                  </a:lnTo>
                  <a:lnTo>
                    <a:pt x="211" y="381"/>
                  </a:lnTo>
                  <a:lnTo>
                    <a:pt x="209" y="370"/>
                  </a:lnTo>
                  <a:lnTo>
                    <a:pt x="207" y="357"/>
                  </a:lnTo>
                  <a:lnTo>
                    <a:pt x="207" y="345"/>
                  </a:lnTo>
                  <a:lnTo>
                    <a:pt x="207" y="334"/>
                  </a:lnTo>
                  <a:lnTo>
                    <a:pt x="205" y="323"/>
                  </a:lnTo>
                  <a:lnTo>
                    <a:pt x="203" y="309"/>
                  </a:lnTo>
                  <a:lnTo>
                    <a:pt x="203" y="298"/>
                  </a:lnTo>
                  <a:lnTo>
                    <a:pt x="201" y="285"/>
                  </a:lnTo>
                  <a:lnTo>
                    <a:pt x="201" y="283"/>
                  </a:lnTo>
                  <a:lnTo>
                    <a:pt x="199" y="277"/>
                  </a:lnTo>
                  <a:lnTo>
                    <a:pt x="197" y="273"/>
                  </a:lnTo>
                  <a:lnTo>
                    <a:pt x="195" y="267"/>
                  </a:lnTo>
                  <a:lnTo>
                    <a:pt x="194" y="262"/>
                  </a:lnTo>
                  <a:lnTo>
                    <a:pt x="192" y="256"/>
                  </a:lnTo>
                  <a:lnTo>
                    <a:pt x="188" y="248"/>
                  </a:lnTo>
                  <a:lnTo>
                    <a:pt x="186" y="243"/>
                  </a:lnTo>
                  <a:lnTo>
                    <a:pt x="182" y="233"/>
                  </a:lnTo>
                  <a:lnTo>
                    <a:pt x="180" y="228"/>
                  </a:lnTo>
                  <a:lnTo>
                    <a:pt x="178" y="222"/>
                  </a:lnTo>
                  <a:lnTo>
                    <a:pt x="176" y="218"/>
                  </a:lnTo>
                  <a:lnTo>
                    <a:pt x="173" y="212"/>
                  </a:lnTo>
                  <a:lnTo>
                    <a:pt x="173" y="209"/>
                  </a:lnTo>
                  <a:lnTo>
                    <a:pt x="169" y="205"/>
                  </a:lnTo>
                  <a:lnTo>
                    <a:pt x="167" y="199"/>
                  </a:lnTo>
                  <a:lnTo>
                    <a:pt x="165" y="195"/>
                  </a:lnTo>
                  <a:lnTo>
                    <a:pt x="163" y="190"/>
                  </a:lnTo>
                  <a:lnTo>
                    <a:pt x="161" y="184"/>
                  </a:lnTo>
                  <a:lnTo>
                    <a:pt x="157" y="178"/>
                  </a:lnTo>
                  <a:lnTo>
                    <a:pt x="156" y="174"/>
                  </a:lnTo>
                  <a:lnTo>
                    <a:pt x="152" y="169"/>
                  </a:lnTo>
                  <a:lnTo>
                    <a:pt x="150" y="163"/>
                  </a:lnTo>
                  <a:lnTo>
                    <a:pt x="148" y="157"/>
                  </a:lnTo>
                  <a:lnTo>
                    <a:pt x="144" y="153"/>
                  </a:lnTo>
                  <a:lnTo>
                    <a:pt x="142" y="148"/>
                  </a:lnTo>
                  <a:lnTo>
                    <a:pt x="138" y="142"/>
                  </a:lnTo>
                  <a:lnTo>
                    <a:pt x="135" y="136"/>
                  </a:lnTo>
                  <a:lnTo>
                    <a:pt x="131" y="133"/>
                  </a:lnTo>
                  <a:lnTo>
                    <a:pt x="129" y="127"/>
                  </a:lnTo>
                  <a:lnTo>
                    <a:pt x="125" y="121"/>
                  </a:lnTo>
                  <a:lnTo>
                    <a:pt x="121" y="116"/>
                  </a:lnTo>
                  <a:lnTo>
                    <a:pt x="118" y="112"/>
                  </a:lnTo>
                  <a:lnTo>
                    <a:pt x="116" y="106"/>
                  </a:lnTo>
                  <a:lnTo>
                    <a:pt x="110" y="100"/>
                  </a:lnTo>
                  <a:lnTo>
                    <a:pt x="108" y="95"/>
                  </a:lnTo>
                  <a:lnTo>
                    <a:pt x="102" y="89"/>
                  </a:lnTo>
                  <a:lnTo>
                    <a:pt x="100" y="85"/>
                  </a:lnTo>
                  <a:lnTo>
                    <a:pt x="95" y="79"/>
                  </a:lnTo>
                  <a:lnTo>
                    <a:pt x="91" y="76"/>
                  </a:lnTo>
                  <a:lnTo>
                    <a:pt x="87" y="70"/>
                  </a:lnTo>
                  <a:lnTo>
                    <a:pt x="83" y="66"/>
                  </a:lnTo>
                  <a:lnTo>
                    <a:pt x="80" y="60"/>
                  </a:lnTo>
                  <a:lnTo>
                    <a:pt x="74" y="57"/>
                  </a:lnTo>
                  <a:lnTo>
                    <a:pt x="70" y="51"/>
                  </a:lnTo>
                  <a:lnTo>
                    <a:pt x="66" y="47"/>
                  </a:lnTo>
                  <a:lnTo>
                    <a:pt x="61" y="43"/>
                  </a:lnTo>
                  <a:lnTo>
                    <a:pt x="57" y="38"/>
                  </a:lnTo>
                  <a:lnTo>
                    <a:pt x="51" y="34"/>
                  </a:lnTo>
                  <a:lnTo>
                    <a:pt x="47" y="30"/>
                  </a:lnTo>
                  <a:lnTo>
                    <a:pt x="74" y="0"/>
                  </a:lnTo>
                  <a:lnTo>
                    <a:pt x="74" y="0"/>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Freeform 59"/>
            <p:cNvSpPr>
              <a:spLocks/>
            </p:cNvSpPr>
            <p:nvPr/>
          </p:nvSpPr>
          <p:spPr bwMode="auto">
            <a:xfrm>
              <a:off x="2256" y="954"/>
              <a:ext cx="30" cy="356"/>
            </a:xfrm>
            <a:custGeom>
              <a:avLst/>
              <a:gdLst>
                <a:gd name="T0" fmla="*/ 65 w 120"/>
                <a:gd name="T1" fmla="*/ 321 h 422"/>
                <a:gd name="T2" fmla="*/ 8 w 120"/>
                <a:gd name="T3" fmla="*/ 47 h 422"/>
                <a:gd name="T4" fmla="*/ 120 w 120"/>
                <a:gd name="T5" fmla="*/ 110 h 422"/>
                <a:gd name="T6" fmla="*/ 120 w 120"/>
                <a:gd name="T7" fmla="*/ 120 h 422"/>
                <a:gd name="T8" fmla="*/ 118 w 120"/>
                <a:gd name="T9" fmla="*/ 129 h 422"/>
                <a:gd name="T10" fmla="*/ 118 w 120"/>
                <a:gd name="T11" fmla="*/ 139 h 422"/>
                <a:gd name="T12" fmla="*/ 118 w 120"/>
                <a:gd name="T13" fmla="*/ 148 h 422"/>
                <a:gd name="T14" fmla="*/ 116 w 120"/>
                <a:gd name="T15" fmla="*/ 158 h 422"/>
                <a:gd name="T16" fmla="*/ 116 w 120"/>
                <a:gd name="T17" fmla="*/ 167 h 422"/>
                <a:gd name="T18" fmla="*/ 114 w 120"/>
                <a:gd name="T19" fmla="*/ 177 h 422"/>
                <a:gd name="T20" fmla="*/ 114 w 120"/>
                <a:gd name="T21" fmla="*/ 188 h 422"/>
                <a:gd name="T22" fmla="*/ 113 w 120"/>
                <a:gd name="T23" fmla="*/ 196 h 422"/>
                <a:gd name="T24" fmla="*/ 113 w 120"/>
                <a:gd name="T25" fmla="*/ 207 h 422"/>
                <a:gd name="T26" fmla="*/ 113 w 120"/>
                <a:gd name="T27" fmla="*/ 216 h 422"/>
                <a:gd name="T28" fmla="*/ 113 w 120"/>
                <a:gd name="T29" fmla="*/ 226 h 422"/>
                <a:gd name="T30" fmla="*/ 111 w 120"/>
                <a:gd name="T31" fmla="*/ 235 h 422"/>
                <a:gd name="T32" fmla="*/ 111 w 120"/>
                <a:gd name="T33" fmla="*/ 245 h 422"/>
                <a:gd name="T34" fmla="*/ 109 w 120"/>
                <a:gd name="T35" fmla="*/ 256 h 422"/>
                <a:gd name="T36" fmla="*/ 109 w 120"/>
                <a:gd name="T37" fmla="*/ 266 h 422"/>
                <a:gd name="T38" fmla="*/ 107 w 120"/>
                <a:gd name="T39" fmla="*/ 275 h 422"/>
                <a:gd name="T40" fmla="*/ 107 w 120"/>
                <a:gd name="T41" fmla="*/ 285 h 422"/>
                <a:gd name="T42" fmla="*/ 107 w 120"/>
                <a:gd name="T43" fmla="*/ 294 h 422"/>
                <a:gd name="T44" fmla="*/ 105 w 120"/>
                <a:gd name="T45" fmla="*/ 304 h 422"/>
                <a:gd name="T46" fmla="*/ 105 w 120"/>
                <a:gd name="T47" fmla="*/ 313 h 422"/>
                <a:gd name="T48" fmla="*/ 103 w 120"/>
                <a:gd name="T49" fmla="*/ 323 h 422"/>
                <a:gd name="T50" fmla="*/ 103 w 120"/>
                <a:gd name="T51" fmla="*/ 332 h 422"/>
                <a:gd name="T52" fmla="*/ 103 w 120"/>
                <a:gd name="T53" fmla="*/ 344 h 422"/>
                <a:gd name="T54" fmla="*/ 101 w 120"/>
                <a:gd name="T55" fmla="*/ 353 h 422"/>
                <a:gd name="T56" fmla="*/ 101 w 120"/>
                <a:gd name="T57" fmla="*/ 363 h 422"/>
                <a:gd name="T58" fmla="*/ 99 w 120"/>
                <a:gd name="T59" fmla="*/ 372 h 422"/>
                <a:gd name="T60" fmla="*/ 99 w 120"/>
                <a:gd name="T61" fmla="*/ 382 h 422"/>
                <a:gd name="T62" fmla="*/ 99 w 120"/>
                <a:gd name="T63" fmla="*/ 391 h 422"/>
                <a:gd name="T64" fmla="*/ 97 w 120"/>
                <a:gd name="T65" fmla="*/ 401 h 422"/>
                <a:gd name="T66" fmla="*/ 97 w 120"/>
                <a:gd name="T67" fmla="*/ 410 h 422"/>
                <a:gd name="T68" fmla="*/ 97 w 120"/>
                <a:gd name="T69" fmla="*/ 422 h 422"/>
                <a:gd name="T70" fmla="*/ 84 w 120"/>
                <a:gd name="T71" fmla="*/ 406 h 422"/>
                <a:gd name="T72" fmla="*/ 73 w 120"/>
                <a:gd name="T73" fmla="*/ 393 h 422"/>
                <a:gd name="T74" fmla="*/ 59 w 120"/>
                <a:gd name="T75" fmla="*/ 380 h 422"/>
                <a:gd name="T76" fmla="*/ 48 w 120"/>
                <a:gd name="T77" fmla="*/ 366 h 422"/>
                <a:gd name="T78" fmla="*/ 37 w 120"/>
                <a:gd name="T79" fmla="*/ 353 h 422"/>
                <a:gd name="T80" fmla="*/ 23 w 120"/>
                <a:gd name="T81" fmla="*/ 338 h 422"/>
                <a:gd name="T82" fmla="*/ 12 w 120"/>
                <a:gd name="T83" fmla="*/ 325 h 422"/>
                <a:gd name="T84" fmla="*/ 0 w 120"/>
                <a:gd name="T85" fmla="*/ 311 h 422"/>
                <a:gd name="T86" fmla="*/ 31 w 120"/>
                <a:gd name="T87" fmla="*/ 285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0" h="422">
                  <a:moveTo>
                    <a:pt x="31" y="285"/>
                  </a:moveTo>
                  <a:lnTo>
                    <a:pt x="65" y="321"/>
                  </a:lnTo>
                  <a:lnTo>
                    <a:pt x="84" y="131"/>
                  </a:lnTo>
                  <a:lnTo>
                    <a:pt x="8" y="47"/>
                  </a:lnTo>
                  <a:lnTo>
                    <a:pt x="19" y="0"/>
                  </a:lnTo>
                  <a:lnTo>
                    <a:pt x="120" y="110"/>
                  </a:lnTo>
                  <a:lnTo>
                    <a:pt x="120" y="114"/>
                  </a:lnTo>
                  <a:lnTo>
                    <a:pt x="120" y="120"/>
                  </a:lnTo>
                  <a:lnTo>
                    <a:pt x="118" y="123"/>
                  </a:lnTo>
                  <a:lnTo>
                    <a:pt x="118" y="129"/>
                  </a:lnTo>
                  <a:lnTo>
                    <a:pt x="118" y="133"/>
                  </a:lnTo>
                  <a:lnTo>
                    <a:pt x="118" y="139"/>
                  </a:lnTo>
                  <a:lnTo>
                    <a:pt x="118" y="142"/>
                  </a:lnTo>
                  <a:lnTo>
                    <a:pt x="118" y="148"/>
                  </a:lnTo>
                  <a:lnTo>
                    <a:pt x="116" y="154"/>
                  </a:lnTo>
                  <a:lnTo>
                    <a:pt x="116" y="158"/>
                  </a:lnTo>
                  <a:lnTo>
                    <a:pt x="116" y="163"/>
                  </a:lnTo>
                  <a:lnTo>
                    <a:pt x="116" y="167"/>
                  </a:lnTo>
                  <a:lnTo>
                    <a:pt x="114" y="171"/>
                  </a:lnTo>
                  <a:lnTo>
                    <a:pt x="114" y="177"/>
                  </a:lnTo>
                  <a:lnTo>
                    <a:pt x="114" y="182"/>
                  </a:lnTo>
                  <a:lnTo>
                    <a:pt x="114" y="188"/>
                  </a:lnTo>
                  <a:lnTo>
                    <a:pt x="114" y="192"/>
                  </a:lnTo>
                  <a:lnTo>
                    <a:pt x="113" y="196"/>
                  </a:lnTo>
                  <a:lnTo>
                    <a:pt x="113" y="201"/>
                  </a:lnTo>
                  <a:lnTo>
                    <a:pt x="113" y="207"/>
                  </a:lnTo>
                  <a:lnTo>
                    <a:pt x="113" y="211"/>
                  </a:lnTo>
                  <a:lnTo>
                    <a:pt x="113" y="216"/>
                  </a:lnTo>
                  <a:lnTo>
                    <a:pt x="113" y="220"/>
                  </a:lnTo>
                  <a:lnTo>
                    <a:pt x="113" y="226"/>
                  </a:lnTo>
                  <a:lnTo>
                    <a:pt x="111" y="230"/>
                  </a:lnTo>
                  <a:lnTo>
                    <a:pt x="111" y="235"/>
                  </a:lnTo>
                  <a:lnTo>
                    <a:pt x="111" y="239"/>
                  </a:lnTo>
                  <a:lnTo>
                    <a:pt x="111" y="245"/>
                  </a:lnTo>
                  <a:lnTo>
                    <a:pt x="109" y="251"/>
                  </a:lnTo>
                  <a:lnTo>
                    <a:pt x="109" y="256"/>
                  </a:lnTo>
                  <a:lnTo>
                    <a:pt x="109" y="260"/>
                  </a:lnTo>
                  <a:lnTo>
                    <a:pt x="109" y="266"/>
                  </a:lnTo>
                  <a:lnTo>
                    <a:pt x="109" y="270"/>
                  </a:lnTo>
                  <a:lnTo>
                    <a:pt x="107" y="275"/>
                  </a:lnTo>
                  <a:lnTo>
                    <a:pt x="107" y="279"/>
                  </a:lnTo>
                  <a:lnTo>
                    <a:pt x="107" y="285"/>
                  </a:lnTo>
                  <a:lnTo>
                    <a:pt x="107" y="290"/>
                  </a:lnTo>
                  <a:lnTo>
                    <a:pt x="107" y="294"/>
                  </a:lnTo>
                  <a:lnTo>
                    <a:pt x="105" y="298"/>
                  </a:lnTo>
                  <a:lnTo>
                    <a:pt x="105" y="304"/>
                  </a:lnTo>
                  <a:lnTo>
                    <a:pt x="105" y="308"/>
                  </a:lnTo>
                  <a:lnTo>
                    <a:pt x="105" y="313"/>
                  </a:lnTo>
                  <a:lnTo>
                    <a:pt x="103" y="319"/>
                  </a:lnTo>
                  <a:lnTo>
                    <a:pt x="103" y="323"/>
                  </a:lnTo>
                  <a:lnTo>
                    <a:pt x="103" y="328"/>
                  </a:lnTo>
                  <a:lnTo>
                    <a:pt x="103" y="332"/>
                  </a:lnTo>
                  <a:lnTo>
                    <a:pt x="103" y="338"/>
                  </a:lnTo>
                  <a:lnTo>
                    <a:pt x="103" y="344"/>
                  </a:lnTo>
                  <a:lnTo>
                    <a:pt x="103" y="347"/>
                  </a:lnTo>
                  <a:lnTo>
                    <a:pt x="101" y="353"/>
                  </a:lnTo>
                  <a:lnTo>
                    <a:pt x="101" y="357"/>
                  </a:lnTo>
                  <a:lnTo>
                    <a:pt x="101" y="363"/>
                  </a:lnTo>
                  <a:lnTo>
                    <a:pt x="99" y="366"/>
                  </a:lnTo>
                  <a:lnTo>
                    <a:pt x="99" y="372"/>
                  </a:lnTo>
                  <a:lnTo>
                    <a:pt x="99" y="376"/>
                  </a:lnTo>
                  <a:lnTo>
                    <a:pt x="99" y="382"/>
                  </a:lnTo>
                  <a:lnTo>
                    <a:pt x="99" y="387"/>
                  </a:lnTo>
                  <a:lnTo>
                    <a:pt x="99" y="391"/>
                  </a:lnTo>
                  <a:lnTo>
                    <a:pt x="97" y="395"/>
                  </a:lnTo>
                  <a:lnTo>
                    <a:pt x="97" y="401"/>
                  </a:lnTo>
                  <a:lnTo>
                    <a:pt x="97" y="404"/>
                  </a:lnTo>
                  <a:lnTo>
                    <a:pt x="97" y="410"/>
                  </a:lnTo>
                  <a:lnTo>
                    <a:pt x="97" y="416"/>
                  </a:lnTo>
                  <a:lnTo>
                    <a:pt x="97" y="422"/>
                  </a:lnTo>
                  <a:lnTo>
                    <a:pt x="92" y="414"/>
                  </a:lnTo>
                  <a:lnTo>
                    <a:pt x="84" y="406"/>
                  </a:lnTo>
                  <a:lnTo>
                    <a:pt x="78" y="401"/>
                  </a:lnTo>
                  <a:lnTo>
                    <a:pt x="73" y="393"/>
                  </a:lnTo>
                  <a:lnTo>
                    <a:pt x="65" y="387"/>
                  </a:lnTo>
                  <a:lnTo>
                    <a:pt x="59" y="380"/>
                  </a:lnTo>
                  <a:lnTo>
                    <a:pt x="54" y="372"/>
                  </a:lnTo>
                  <a:lnTo>
                    <a:pt x="48" y="366"/>
                  </a:lnTo>
                  <a:lnTo>
                    <a:pt x="40" y="359"/>
                  </a:lnTo>
                  <a:lnTo>
                    <a:pt x="37" y="353"/>
                  </a:lnTo>
                  <a:lnTo>
                    <a:pt x="29" y="346"/>
                  </a:lnTo>
                  <a:lnTo>
                    <a:pt x="23" y="338"/>
                  </a:lnTo>
                  <a:lnTo>
                    <a:pt x="18" y="332"/>
                  </a:lnTo>
                  <a:lnTo>
                    <a:pt x="12" y="325"/>
                  </a:lnTo>
                  <a:lnTo>
                    <a:pt x="6" y="319"/>
                  </a:lnTo>
                  <a:lnTo>
                    <a:pt x="0" y="311"/>
                  </a:lnTo>
                  <a:lnTo>
                    <a:pt x="31" y="285"/>
                  </a:lnTo>
                  <a:lnTo>
                    <a:pt x="31" y="285"/>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Freeform 60"/>
            <p:cNvSpPr>
              <a:spLocks/>
            </p:cNvSpPr>
            <p:nvPr/>
          </p:nvSpPr>
          <p:spPr bwMode="auto">
            <a:xfrm>
              <a:off x="2233" y="1194"/>
              <a:ext cx="94" cy="104"/>
            </a:xfrm>
            <a:custGeom>
              <a:avLst/>
              <a:gdLst>
                <a:gd name="T0" fmla="*/ 44 w 188"/>
                <a:gd name="T1" fmla="*/ 87 h 208"/>
                <a:gd name="T2" fmla="*/ 49 w 188"/>
                <a:gd name="T3" fmla="*/ 104 h 208"/>
                <a:gd name="T4" fmla="*/ 57 w 188"/>
                <a:gd name="T5" fmla="*/ 119 h 208"/>
                <a:gd name="T6" fmla="*/ 64 w 188"/>
                <a:gd name="T7" fmla="*/ 131 h 208"/>
                <a:gd name="T8" fmla="*/ 85 w 188"/>
                <a:gd name="T9" fmla="*/ 148 h 208"/>
                <a:gd name="T10" fmla="*/ 106 w 188"/>
                <a:gd name="T11" fmla="*/ 159 h 208"/>
                <a:gd name="T12" fmla="*/ 129 w 188"/>
                <a:gd name="T13" fmla="*/ 165 h 208"/>
                <a:gd name="T14" fmla="*/ 140 w 188"/>
                <a:gd name="T15" fmla="*/ 161 h 208"/>
                <a:gd name="T16" fmla="*/ 133 w 188"/>
                <a:gd name="T17" fmla="*/ 142 h 208"/>
                <a:gd name="T18" fmla="*/ 123 w 188"/>
                <a:gd name="T19" fmla="*/ 121 h 208"/>
                <a:gd name="T20" fmla="*/ 108 w 188"/>
                <a:gd name="T21" fmla="*/ 104 h 208"/>
                <a:gd name="T22" fmla="*/ 93 w 188"/>
                <a:gd name="T23" fmla="*/ 89 h 208"/>
                <a:gd name="T24" fmla="*/ 80 w 188"/>
                <a:gd name="T25" fmla="*/ 75 h 208"/>
                <a:gd name="T26" fmla="*/ 64 w 188"/>
                <a:gd name="T27" fmla="*/ 62 h 208"/>
                <a:gd name="T28" fmla="*/ 51 w 188"/>
                <a:gd name="T29" fmla="*/ 53 h 208"/>
                <a:gd name="T30" fmla="*/ 36 w 188"/>
                <a:gd name="T31" fmla="*/ 41 h 208"/>
                <a:gd name="T32" fmla="*/ 26 w 188"/>
                <a:gd name="T33" fmla="*/ 37 h 208"/>
                <a:gd name="T34" fmla="*/ 55 w 188"/>
                <a:gd name="T35" fmla="*/ 3 h 208"/>
                <a:gd name="T36" fmla="*/ 64 w 188"/>
                <a:gd name="T37" fmla="*/ 11 h 208"/>
                <a:gd name="T38" fmla="*/ 82 w 188"/>
                <a:gd name="T39" fmla="*/ 22 h 208"/>
                <a:gd name="T40" fmla="*/ 101 w 188"/>
                <a:gd name="T41" fmla="*/ 37 h 208"/>
                <a:gd name="T42" fmla="*/ 120 w 188"/>
                <a:gd name="T43" fmla="*/ 56 h 208"/>
                <a:gd name="T44" fmla="*/ 139 w 188"/>
                <a:gd name="T45" fmla="*/ 75 h 208"/>
                <a:gd name="T46" fmla="*/ 158 w 188"/>
                <a:gd name="T47" fmla="*/ 98 h 208"/>
                <a:gd name="T48" fmla="*/ 165 w 188"/>
                <a:gd name="T49" fmla="*/ 110 h 208"/>
                <a:gd name="T50" fmla="*/ 171 w 188"/>
                <a:gd name="T51" fmla="*/ 123 h 208"/>
                <a:gd name="T52" fmla="*/ 178 w 188"/>
                <a:gd name="T53" fmla="*/ 136 h 208"/>
                <a:gd name="T54" fmla="*/ 182 w 188"/>
                <a:gd name="T55" fmla="*/ 150 h 208"/>
                <a:gd name="T56" fmla="*/ 184 w 188"/>
                <a:gd name="T57" fmla="*/ 165 h 208"/>
                <a:gd name="T58" fmla="*/ 186 w 188"/>
                <a:gd name="T59" fmla="*/ 180 h 208"/>
                <a:gd name="T60" fmla="*/ 186 w 188"/>
                <a:gd name="T61" fmla="*/ 208 h 208"/>
                <a:gd name="T62" fmla="*/ 158 w 188"/>
                <a:gd name="T63" fmla="*/ 208 h 208"/>
                <a:gd name="T64" fmla="*/ 140 w 188"/>
                <a:gd name="T65" fmla="*/ 208 h 208"/>
                <a:gd name="T66" fmla="*/ 123 w 188"/>
                <a:gd name="T67" fmla="*/ 205 h 208"/>
                <a:gd name="T68" fmla="*/ 102 w 188"/>
                <a:gd name="T69" fmla="*/ 201 h 208"/>
                <a:gd name="T70" fmla="*/ 83 w 188"/>
                <a:gd name="T71" fmla="*/ 193 h 208"/>
                <a:gd name="T72" fmla="*/ 64 w 188"/>
                <a:gd name="T73" fmla="*/ 184 h 208"/>
                <a:gd name="T74" fmla="*/ 47 w 188"/>
                <a:gd name="T75" fmla="*/ 170 h 208"/>
                <a:gd name="T76" fmla="*/ 30 w 188"/>
                <a:gd name="T77" fmla="*/ 153 h 208"/>
                <a:gd name="T78" fmla="*/ 17 w 188"/>
                <a:gd name="T79" fmla="*/ 134 h 208"/>
                <a:gd name="T80" fmla="*/ 7 w 188"/>
                <a:gd name="T81" fmla="*/ 115 h 208"/>
                <a:gd name="T82" fmla="*/ 4 w 188"/>
                <a:gd name="T83" fmla="*/ 102 h 208"/>
                <a:gd name="T84" fmla="*/ 0 w 188"/>
                <a:gd name="T85" fmla="*/ 89 h 208"/>
                <a:gd name="T86" fmla="*/ 42 w 188"/>
                <a:gd name="T87" fmla="*/ 7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88" h="208">
                  <a:moveTo>
                    <a:pt x="42" y="75"/>
                  </a:moveTo>
                  <a:lnTo>
                    <a:pt x="42" y="81"/>
                  </a:lnTo>
                  <a:lnTo>
                    <a:pt x="44" y="87"/>
                  </a:lnTo>
                  <a:lnTo>
                    <a:pt x="45" y="94"/>
                  </a:lnTo>
                  <a:lnTo>
                    <a:pt x="47" y="100"/>
                  </a:lnTo>
                  <a:lnTo>
                    <a:pt x="49" y="104"/>
                  </a:lnTo>
                  <a:lnTo>
                    <a:pt x="51" y="110"/>
                  </a:lnTo>
                  <a:lnTo>
                    <a:pt x="55" y="113"/>
                  </a:lnTo>
                  <a:lnTo>
                    <a:pt x="57" y="119"/>
                  </a:lnTo>
                  <a:lnTo>
                    <a:pt x="59" y="123"/>
                  </a:lnTo>
                  <a:lnTo>
                    <a:pt x="63" y="127"/>
                  </a:lnTo>
                  <a:lnTo>
                    <a:pt x="64" y="131"/>
                  </a:lnTo>
                  <a:lnTo>
                    <a:pt x="68" y="134"/>
                  </a:lnTo>
                  <a:lnTo>
                    <a:pt x="76" y="142"/>
                  </a:lnTo>
                  <a:lnTo>
                    <a:pt x="85" y="148"/>
                  </a:lnTo>
                  <a:lnTo>
                    <a:pt x="91" y="151"/>
                  </a:lnTo>
                  <a:lnTo>
                    <a:pt x="99" y="155"/>
                  </a:lnTo>
                  <a:lnTo>
                    <a:pt x="106" y="159"/>
                  </a:lnTo>
                  <a:lnTo>
                    <a:pt x="114" y="163"/>
                  </a:lnTo>
                  <a:lnTo>
                    <a:pt x="121" y="163"/>
                  </a:lnTo>
                  <a:lnTo>
                    <a:pt x="129" y="165"/>
                  </a:lnTo>
                  <a:lnTo>
                    <a:pt x="137" y="167"/>
                  </a:lnTo>
                  <a:lnTo>
                    <a:pt x="144" y="169"/>
                  </a:lnTo>
                  <a:lnTo>
                    <a:pt x="140" y="161"/>
                  </a:lnTo>
                  <a:lnTo>
                    <a:pt x="139" y="153"/>
                  </a:lnTo>
                  <a:lnTo>
                    <a:pt x="137" y="148"/>
                  </a:lnTo>
                  <a:lnTo>
                    <a:pt x="133" y="142"/>
                  </a:lnTo>
                  <a:lnTo>
                    <a:pt x="129" y="134"/>
                  </a:lnTo>
                  <a:lnTo>
                    <a:pt x="127" y="129"/>
                  </a:lnTo>
                  <a:lnTo>
                    <a:pt x="123" y="121"/>
                  </a:lnTo>
                  <a:lnTo>
                    <a:pt x="120" y="115"/>
                  </a:lnTo>
                  <a:lnTo>
                    <a:pt x="114" y="110"/>
                  </a:lnTo>
                  <a:lnTo>
                    <a:pt x="108" y="104"/>
                  </a:lnTo>
                  <a:lnTo>
                    <a:pt x="104" y="98"/>
                  </a:lnTo>
                  <a:lnTo>
                    <a:pt x="99" y="94"/>
                  </a:lnTo>
                  <a:lnTo>
                    <a:pt x="93" y="89"/>
                  </a:lnTo>
                  <a:lnTo>
                    <a:pt x="89" y="83"/>
                  </a:lnTo>
                  <a:lnTo>
                    <a:pt x="85" y="79"/>
                  </a:lnTo>
                  <a:lnTo>
                    <a:pt x="80" y="75"/>
                  </a:lnTo>
                  <a:lnTo>
                    <a:pt x="74" y="70"/>
                  </a:lnTo>
                  <a:lnTo>
                    <a:pt x="68" y="66"/>
                  </a:lnTo>
                  <a:lnTo>
                    <a:pt x="64" y="62"/>
                  </a:lnTo>
                  <a:lnTo>
                    <a:pt x="59" y="58"/>
                  </a:lnTo>
                  <a:lnTo>
                    <a:pt x="55" y="55"/>
                  </a:lnTo>
                  <a:lnTo>
                    <a:pt x="51" y="53"/>
                  </a:lnTo>
                  <a:lnTo>
                    <a:pt x="47" y="49"/>
                  </a:lnTo>
                  <a:lnTo>
                    <a:pt x="44" y="47"/>
                  </a:lnTo>
                  <a:lnTo>
                    <a:pt x="36" y="41"/>
                  </a:lnTo>
                  <a:lnTo>
                    <a:pt x="32" y="39"/>
                  </a:lnTo>
                  <a:lnTo>
                    <a:pt x="28" y="37"/>
                  </a:lnTo>
                  <a:lnTo>
                    <a:pt x="26" y="37"/>
                  </a:lnTo>
                  <a:lnTo>
                    <a:pt x="47" y="0"/>
                  </a:lnTo>
                  <a:lnTo>
                    <a:pt x="49" y="1"/>
                  </a:lnTo>
                  <a:lnTo>
                    <a:pt x="55" y="3"/>
                  </a:lnTo>
                  <a:lnTo>
                    <a:pt x="57" y="5"/>
                  </a:lnTo>
                  <a:lnTo>
                    <a:pt x="61" y="9"/>
                  </a:lnTo>
                  <a:lnTo>
                    <a:pt x="64" y="11"/>
                  </a:lnTo>
                  <a:lnTo>
                    <a:pt x="70" y="15"/>
                  </a:lnTo>
                  <a:lnTo>
                    <a:pt x="76" y="18"/>
                  </a:lnTo>
                  <a:lnTo>
                    <a:pt x="82" y="22"/>
                  </a:lnTo>
                  <a:lnTo>
                    <a:pt x="87" y="26"/>
                  </a:lnTo>
                  <a:lnTo>
                    <a:pt x="93" y="32"/>
                  </a:lnTo>
                  <a:lnTo>
                    <a:pt x="101" y="37"/>
                  </a:lnTo>
                  <a:lnTo>
                    <a:pt x="106" y="43"/>
                  </a:lnTo>
                  <a:lnTo>
                    <a:pt x="114" y="49"/>
                  </a:lnTo>
                  <a:lnTo>
                    <a:pt x="120" y="56"/>
                  </a:lnTo>
                  <a:lnTo>
                    <a:pt x="127" y="60"/>
                  </a:lnTo>
                  <a:lnTo>
                    <a:pt x="133" y="68"/>
                  </a:lnTo>
                  <a:lnTo>
                    <a:pt x="139" y="75"/>
                  </a:lnTo>
                  <a:lnTo>
                    <a:pt x="146" y="83"/>
                  </a:lnTo>
                  <a:lnTo>
                    <a:pt x="152" y="91"/>
                  </a:lnTo>
                  <a:lnTo>
                    <a:pt x="158" y="98"/>
                  </a:lnTo>
                  <a:lnTo>
                    <a:pt x="159" y="102"/>
                  </a:lnTo>
                  <a:lnTo>
                    <a:pt x="161" y="106"/>
                  </a:lnTo>
                  <a:lnTo>
                    <a:pt x="165" y="110"/>
                  </a:lnTo>
                  <a:lnTo>
                    <a:pt x="167" y="115"/>
                  </a:lnTo>
                  <a:lnTo>
                    <a:pt x="169" y="119"/>
                  </a:lnTo>
                  <a:lnTo>
                    <a:pt x="171" y="123"/>
                  </a:lnTo>
                  <a:lnTo>
                    <a:pt x="175" y="127"/>
                  </a:lnTo>
                  <a:lnTo>
                    <a:pt x="177" y="132"/>
                  </a:lnTo>
                  <a:lnTo>
                    <a:pt x="178" y="136"/>
                  </a:lnTo>
                  <a:lnTo>
                    <a:pt x="178" y="142"/>
                  </a:lnTo>
                  <a:lnTo>
                    <a:pt x="180" y="146"/>
                  </a:lnTo>
                  <a:lnTo>
                    <a:pt x="182" y="150"/>
                  </a:lnTo>
                  <a:lnTo>
                    <a:pt x="182" y="155"/>
                  </a:lnTo>
                  <a:lnTo>
                    <a:pt x="184" y="159"/>
                  </a:lnTo>
                  <a:lnTo>
                    <a:pt x="184" y="165"/>
                  </a:lnTo>
                  <a:lnTo>
                    <a:pt x="186" y="169"/>
                  </a:lnTo>
                  <a:lnTo>
                    <a:pt x="186" y="174"/>
                  </a:lnTo>
                  <a:lnTo>
                    <a:pt x="186" y="180"/>
                  </a:lnTo>
                  <a:lnTo>
                    <a:pt x="186" y="184"/>
                  </a:lnTo>
                  <a:lnTo>
                    <a:pt x="188" y="189"/>
                  </a:lnTo>
                  <a:lnTo>
                    <a:pt x="186" y="208"/>
                  </a:lnTo>
                  <a:lnTo>
                    <a:pt x="169" y="208"/>
                  </a:lnTo>
                  <a:lnTo>
                    <a:pt x="163" y="208"/>
                  </a:lnTo>
                  <a:lnTo>
                    <a:pt x="158" y="208"/>
                  </a:lnTo>
                  <a:lnTo>
                    <a:pt x="152" y="208"/>
                  </a:lnTo>
                  <a:lnTo>
                    <a:pt x="146" y="208"/>
                  </a:lnTo>
                  <a:lnTo>
                    <a:pt x="140" y="208"/>
                  </a:lnTo>
                  <a:lnTo>
                    <a:pt x="135" y="206"/>
                  </a:lnTo>
                  <a:lnTo>
                    <a:pt x="127" y="206"/>
                  </a:lnTo>
                  <a:lnTo>
                    <a:pt x="123" y="205"/>
                  </a:lnTo>
                  <a:lnTo>
                    <a:pt x="116" y="205"/>
                  </a:lnTo>
                  <a:lnTo>
                    <a:pt x="110" y="203"/>
                  </a:lnTo>
                  <a:lnTo>
                    <a:pt x="102" y="201"/>
                  </a:lnTo>
                  <a:lnTo>
                    <a:pt x="97" y="199"/>
                  </a:lnTo>
                  <a:lnTo>
                    <a:pt x="89" y="195"/>
                  </a:lnTo>
                  <a:lnTo>
                    <a:pt x="83" y="193"/>
                  </a:lnTo>
                  <a:lnTo>
                    <a:pt x="78" y="189"/>
                  </a:lnTo>
                  <a:lnTo>
                    <a:pt x="72" y="188"/>
                  </a:lnTo>
                  <a:lnTo>
                    <a:pt x="64" y="184"/>
                  </a:lnTo>
                  <a:lnTo>
                    <a:pt x="59" y="180"/>
                  </a:lnTo>
                  <a:lnTo>
                    <a:pt x="51" y="174"/>
                  </a:lnTo>
                  <a:lnTo>
                    <a:pt x="47" y="170"/>
                  </a:lnTo>
                  <a:lnTo>
                    <a:pt x="42" y="165"/>
                  </a:lnTo>
                  <a:lnTo>
                    <a:pt x="36" y="159"/>
                  </a:lnTo>
                  <a:lnTo>
                    <a:pt x="30" y="153"/>
                  </a:lnTo>
                  <a:lnTo>
                    <a:pt x="26" y="150"/>
                  </a:lnTo>
                  <a:lnTo>
                    <a:pt x="21" y="142"/>
                  </a:lnTo>
                  <a:lnTo>
                    <a:pt x="17" y="134"/>
                  </a:lnTo>
                  <a:lnTo>
                    <a:pt x="13" y="127"/>
                  </a:lnTo>
                  <a:lnTo>
                    <a:pt x="9" y="119"/>
                  </a:lnTo>
                  <a:lnTo>
                    <a:pt x="7" y="115"/>
                  </a:lnTo>
                  <a:lnTo>
                    <a:pt x="6" y="112"/>
                  </a:lnTo>
                  <a:lnTo>
                    <a:pt x="4" y="106"/>
                  </a:lnTo>
                  <a:lnTo>
                    <a:pt x="4" y="102"/>
                  </a:lnTo>
                  <a:lnTo>
                    <a:pt x="2" y="98"/>
                  </a:lnTo>
                  <a:lnTo>
                    <a:pt x="2" y="93"/>
                  </a:lnTo>
                  <a:lnTo>
                    <a:pt x="0" y="89"/>
                  </a:lnTo>
                  <a:lnTo>
                    <a:pt x="0" y="83"/>
                  </a:lnTo>
                  <a:lnTo>
                    <a:pt x="42" y="75"/>
                  </a:lnTo>
                  <a:lnTo>
                    <a:pt x="42" y="7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Freeform 61"/>
            <p:cNvSpPr>
              <a:spLocks/>
            </p:cNvSpPr>
            <p:nvPr/>
          </p:nvSpPr>
          <p:spPr bwMode="auto">
            <a:xfrm>
              <a:off x="2152" y="898"/>
              <a:ext cx="93" cy="58"/>
            </a:xfrm>
            <a:custGeom>
              <a:avLst/>
              <a:gdLst>
                <a:gd name="T0" fmla="*/ 187 w 187"/>
                <a:gd name="T1" fmla="*/ 38 h 116"/>
                <a:gd name="T2" fmla="*/ 16 w 187"/>
                <a:gd name="T3" fmla="*/ 116 h 116"/>
                <a:gd name="T4" fmla="*/ 0 w 187"/>
                <a:gd name="T5" fmla="*/ 78 h 116"/>
                <a:gd name="T6" fmla="*/ 169 w 187"/>
                <a:gd name="T7" fmla="*/ 0 h 116"/>
                <a:gd name="T8" fmla="*/ 187 w 187"/>
                <a:gd name="T9" fmla="*/ 38 h 116"/>
                <a:gd name="T10" fmla="*/ 187 w 187"/>
                <a:gd name="T11" fmla="*/ 38 h 116"/>
              </a:gdLst>
              <a:ahLst/>
              <a:cxnLst>
                <a:cxn ang="0">
                  <a:pos x="T0" y="T1"/>
                </a:cxn>
                <a:cxn ang="0">
                  <a:pos x="T2" y="T3"/>
                </a:cxn>
                <a:cxn ang="0">
                  <a:pos x="T4" y="T5"/>
                </a:cxn>
                <a:cxn ang="0">
                  <a:pos x="T6" y="T7"/>
                </a:cxn>
                <a:cxn ang="0">
                  <a:pos x="T8" y="T9"/>
                </a:cxn>
                <a:cxn ang="0">
                  <a:pos x="T10" y="T11"/>
                </a:cxn>
              </a:cxnLst>
              <a:rect l="0" t="0" r="r" b="b"/>
              <a:pathLst>
                <a:path w="187" h="116">
                  <a:moveTo>
                    <a:pt x="187" y="38"/>
                  </a:moveTo>
                  <a:lnTo>
                    <a:pt x="16" y="116"/>
                  </a:lnTo>
                  <a:lnTo>
                    <a:pt x="0" y="78"/>
                  </a:lnTo>
                  <a:lnTo>
                    <a:pt x="169" y="0"/>
                  </a:lnTo>
                  <a:lnTo>
                    <a:pt x="187" y="38"/>
                  </a:lnTo>
                  <a:lnTo>
                    <a:pt x="187" y="38"/>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Freeform 62"/>
            <p:cNvSpPr>
              <a:spLocks/>
            </p:cNvSpPr>
            <p:nvPr/>
          </p:nvSpPr>
          <p:spPr bwMode="auto">
            <a:xfrm>
              <a:off x="2192" y="946"/>
              <a:ext cx="49" cy="35"/>
            </a:xfrm>
            <a:custGeom>
              <a:avLst/>
              <a:gdLst>
                <a:gd name="T0" fmla="*/ 99 w 99"/>
                <a:gd name="T1" fmla="*/ 2 h 70"/>
                <a:gd name="T2" fmla="*/ 99 w 99"/>
                <a:gd name="T3" fmla="*/ 6 h 70"/>
                <a:gd name="T4" fmla="*/ 97 w 99"/>
                <a:gd name="T5" fmla="*/ 9 h 70"/>
                <a:gd name="T6" fmla="*/ 95 w 99"/>
                <a:gd name="T7" fmla="*/ 15 h 70"/>
                <a:gd name="T8" fmla="*/ 95 w 99"/>
                <a:gd name="T9" fmla="*/ 23 h 70"/>
                <a:gd name="T10" fmla="*/ 91 w 99"/>
                <a:gd name="T11" fmla="*/ 26 h 70"/>
                <a:gd name="T12" fmla="*/ 91 w 99"/>
                <a:gd name="T13" fmla="*/ 30 h 70"/>
                <a:gd name="T14" fmla="*/ 88 w 99"/>
                <a:gd name="T15" fmla="*/ 36 h 70"/>
                <a:gd name="T16" fmla="*/ 86 w 99"/>
                <a:gd name="T17" fmla="*/ 40 h 70"/>
                <a:gd name="T18" fmla="*/ 82 w 99"/>
                <a:gd name="T19" fmla="*/ 44 h 70"/>
                <a:gd name="T20" fmla="*/ 78 w 99"/>
                <a:gd name="T21" fmla="*/ 47 h 70"/>
                <a:gd name="T22" fmla="*/ 74 w 99"/>
                <a:gd name="T23" fmla="*/ 53 h 70"/>
                <a:gd name="T24" fmla="*/ 70 w 99"/>
                <a:gd name="T25" fmla="*/ 57 h 70"/>
                <a:gd name="T26" fmla="*/ 63 w 99"/>
                <a:gd name="T27" fmla="*/ 61 h 70"/>
                <a:gd name="T28" fmla="*/ 55 w 99"/>
                <a:gd name="T29" fmla="*/ 64 h 70"/>
                <a:gd name="T30" fmla="*/ 51 w 99"/>
                <a:gd name="T31" fmla="*/ 64 h 70"/>
                <a:gd name="T32" fmla="*/ 48 w 99"/>
                <a:gd name="T33" fmla="*/ 66 h 70"/>
                <a:gd name="T34" fmla="*/ 42 w 99"/>
                <a:gd name="T35" fmla="*/ 66 h 70"/>
                <a:gd name="T36" fmla="*/ 38 w 99"/>
                <a:gd name="T37" fmla="*/ 68 h 70"/>
                <a:gd name="T38" fmla="*/ 34 w 99"/>
                <a:gd name="T39" fmla="*/ 68 h 70"/>
                <a:gd name="T40" fmla="*/ 29 w 99"/>
                <a:gd name="T41" fmla="*/ 70 h 70"/>
                <a:gd name="T42" fmla="*/ 25 w 99"/>
                <a:gd name="T43" fmla="*/ 70 h 70"/>
                <a:gd name="T44" fmla="*/ 19 w 99"/>
                <a:gd name="T45" fmla="*/ 70 h 70"/>
                <a:gd name="T46" fmla="*/ 13 w 99"/>
                <a:gd name="T47" fmla="*/ 68 h 70"/>
                <a:gd name="T48" fmla="*/ 10 w 99"/>
                <a:gd name="T49" fmla="*/ 68 h 70"/>
                <a:gd name="T50" fmla="*/ 4 w 99"/>
                <a:gd name="T51" fmla="*/ 68 h 70"/>
                <a:gd name="T52" fmla="*/ 0 w 99"/>
                <a:gd name="T53" fmla="*/ 66 h 70"/>
                <a:gd name="T54" fmla="*/ 10 w 99"/>
                <a:gd name="T55" fmla="*/ 26 h 70"/>
                <a:gd name="T56" fmla="*/ 15 w 99"/>
                <a:gd name="T57" fmla="*/ 26 h 70"/>
                <a:gd name="T58" fmla="*/ 21 w 99"/>
                <a:gd name="T59" fmla="*/ 26 h 70"/>
                <a:gd name="T60" fmla="*/ 25 w 99"/>
                <a:gd name="T61" fmla="*/ 26 h 70"/>
                <a:gd name="T62" fmla="*/ 31 w 99"/>
                <a:gd name="T63" fmla="*/ 28 h 70"/>
                <a:gd name="T64" fmla="*/ 34 w 99"/>
                <a:gd name="T65" fmla="*/ 26 h 70"/>
                <a:gd name="T66" fmla="*/ 38 w 99"/>
                <a:gd name="T67" fmla="*/ 26 h 70"/>
                <a:gd name="T68" fmla="*/ 40 w 99"/>
                <a:gd name="T69" fmla="*/ 25 h 70"/>
                <a:gd name="T70" fmla="*/ 44 w 99"/>
                <a:gd name="T71" fmla="*/ 23 h 70"/>
                <a:gd name="T72" fmla="*/ 50 w 99"/>
                <a:gd name="T73" fmla="*/ 19 h 70"/>
                <a:gd name="T74" fmla="*/ 53 w 99"/>
                <a:gd name="T75" fmla="*/ 13 h 70"/>
                <a:gd name="T76" fmla="*/ 55 w 99"/>
                <a:gd name="T77" fmla="*/ 6 h 70"/>
                <a:gd name="T78" fmla="*/ 57 w 99"/>
                <a:gd name="T79" fmla="*/ 0 h 70"/>
                <a:gd name="T80" fmla="*/ 67 w 99"/>
                <a:gd name="T81" fmla="*/ 0 h 70"/>
                <a:gd name="T82" fmla="*/ 99 w 99"/>
                <a:gd name="T83" fmla="*/ 2 h 70"/>
                <a:gd name="T84" fmla="*/ 99 w 99"/>
                <a:gd name="T85"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9" h="70">
                  <a:moveTo>
                    <a:pt x="99" y="2"/>
                  </a:moveTo>
                  <a:lnTo>
                    <a:pt x="99" y="6"/>
                  </a:lnTo>
                  <a:lnTo>
                    <a:pt x="97" y="9"/>
                  </a:lnTo>
                  <a:lnTo>
                    <a:pt x="95" y="15"/>
                  </a:lnTo>
                  <a:lnTo>
                    <a:pt x="95" y="23"/>
                  </a:lnTo>
                  <a:lnTo>
                    <a:pt x="91" y="26"/>
                  </a:lnTo>
                  <a:lnTo>
                    <a:pt x="91" y="30"/>
                  </a:lnTo>
                  <a:lnTo>
                    <a:pt x="88" y="36"/>
                  </a:lnTo>
                  <a:lnTo>
                    <a:pt x="86" y="40"/>
                  </a:lnTo>
                  <a:lnTo>
                    <a:pt x="82" y="44"/>
                  </a:lnTo>
                  <a:lnTo>
                    <a:pt x="78" y="47"/>
                  </a:lnTo>
                  <a:lnTo>
                    <a:pt x="74" y="53"/>
                  </a:lnTo>
                  <a:lnTo>
                    <a:pt x="70" y="57"/>
                  </a:lnTo>
                  <a:lnTo>
                    <a:pt x="63" y="61"/>
                  </a:lnTo>
                  <a:lnTo>
                    <a:pt x="55" y="64"/>
                  </a:lnTo>
                  <a:lnTo>
                    <a:pt x="51" y="64"/>
                  </a:lnTo>
                  <a:lnTo>
                    <a:pt x="48" y="66"/>
                  </a:lnTo>
                  <a:lnTo>
                    <a:pt x="42" y="66"/>
                  </a:lnTo>
                  <a:lnTo>
                    <a:pt x="38" y="68"/>
                  </a:lnTo>
                  <a:lnTo>
                    <a:pt x="34" y="68"/>
                  </a:lnTo>
                  <a:lnTo>
                    <a:pt x="29" y="70"/>
                  </a:lnTo>
                  <a:lnTo>
                    <a:pt x="25" y="70"/>
                  </a:lnTo>
                  <a:lnTo>
                    <a:pt x="19" y="70"/>
                  </a:lnTo>
                  <a:lnTo>
                    <a:pt x="13" y="68"/>
                  </a:lnTo>
                  <a:lnTo>
                    <a:pt x="10" y="68"/>
                  </a:lnTo>
                  <a:lnTo>
                    <a:pt x="4" y="68"/>
                  </a:lnTo>
                  <a:lnTo>
                    <a:pt x="0" y="66"/>
                  </a:lnTo>
                  <a:lnTo>
                    <a:pt x="10" y="26"/>
                  </a:lnTo>
                  <a:lnTo>
                    <a:pt x="15" y="26"/>
                  </a:lnTo>
                  <a:lnTo>
                    <a:pt x="21" y="26"/>
                  </a:lnTo>
                  <a:lnTo>
                    <a:pt x="25" y="26"/>
                  </a:lnTo>
                  <a:lnTo>
                    <a:pt x="31" y="28"/>
                  </a:lnTo>
                  <a:lnTo>
                    <a:pt x="34" y="26"/>
                  </a:lnTo>
                  <a:lnTo>
                    <a:pt x="38" y="26"/>
                  </a:lnTo>
                  <a:lnTo>
                    <a:pt x="40" y="25"/>
                  </a:lnTo>
                  <a:lnTo>
                    <a:pt x="44" y="23"/>
                  </a:lnTo>
                  <a:lnTo>
                    <a:pt x="50" y="19"/>
                  </a:lnTo>
                  <a:lnTo>
                    <a:pt x="53" y="13"/>
                  </a:lnTo>
                  <a:lnTo>
                    <a:pt x="55" y="6"/>
                  </a:lnTo>
                  <a:lnTo>
                    <a:pt x="57" y="0"/>
                  </a:lnTo>
                  <a:lnTo>
                    <a:pt x="67" y="0"/>
                  </a:lnTo>
                  <a:lnTo>
                    <a:pt x="99" y="2"/>
                  </a:lnTo>
                  <a:lnTo>
                    <a:pt x="99" y="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Freeform 63"/>
            <p:cNvSpPr>
              <a:spLocks/>
            </p:cNvSpPr>
            <p:nvPr/>
          </p:nvSpPr>
          <p:spPr bwMode="auto">
            <a:xfrm>
              <a:off x="2197" y="991"/>
              <a:ext cx="52" cy="34"/>
            </a:xfrm>
            <a:custGeom>
              <a:avLst/>
              <a:gdLst>
                <a:gd name="T0" fmla="*/ 104 w 104"/>
                <a:gd name="T1" fmla="*/ 13 h 68"/>
                <a:gd name="T2" fmla="*/ 102 w 104"/>
                <a:gd name="T3" fmla="*/ 17 h 68"/>
                <a:gd name="T4" fmla="*/ 100 w 104"/>
                <a:gd name="T5" fmla="*/ 23 h 68"/>
                <a:gd name="T6" fmla="*/ 98 w 104"/>
                <a:gd name="T7" fmla="*/ 27 h 68"/>
                <a:gd name="T8" fmla="*/ 95 w 104"/>
                <a:gd name="T9" fmla="*/ 30 h 68"/>
                <a:gd name="T10" fmla="*/ 93 w 104"/>
                <a:gd name="T11" fmla="*/ 36 h 68"/>
                <a:gd name="T12" fmla="*/ 91 w 104"/>
                <a:gd name="T13" fmla="*/ 40 h 68"/>
                <a:gd name="T14" fmla="*/ 87 w 104"/>
                <a:gd name="T15" fmla="*/ 44 h 68"/>
                <a:gd name="T16" fmla="*/ 83 w 104"/>
                <a:gd name="T17" fmla="*/ 49 h 68"/>
                <a:gd name="T18" fmla="*/ 79 w 104"/>
                <a:gd name="T19" fmla="*/ 53 h 68"/>
                <a:gd name="T20" fmla="*/ 76 w 104"/>
                <a:gd name="T21" fmla="*/ 57 h 68"/>
                <a:gd name="T22" fmla="*/ 70 w 104"/>
                <a:gd name="T23" fmla="*/ 61 h 68"/>
                <a:gd name="T24" fmla="*/ 66 w 104"/>
                <a:gd name="T25" fmla="*/ 65 h 68"/>
                <a:gd name="T26" fmla="*/ 60 w 104"/>
                <a:gd name="T27" fmla="*/ 67 h 68"/>
                <a:gd name="T28" fmla="*/ 55 w 104"/>
                <a:gd name="T29" fmla="*/ 68 h 68"/>
                <a:gd name="T30" fmla="*/ 47 w 104"/>
                <a:gd name="T31" fmla="*/ 68 h 68"/>
                <a:gd name="T32" fmla="*/ 40 w 104"/>
                <a:gd name="T33" fmla="*/ 68 h 68"/>
                <a:gd name="T34" fmla="*/ 32 w 104"/>
                <a:gd name="T35" fmla="*/ 65 h 68"/>
                <a:gd name="T36" fmla="*/ 26 w 104"/>
                <a:gd name="T37" fmla="*/ 63 h 68"/>
                <a:gd name="T38" fmla="*/ 19 w 104"/>
                <a:gd name="T39" fmla="*/ 59 h 68"/>
                <a:gd name="T40" fmla="*/ 11 w 104"/>
                <a:gd name="T41" fmla="*/ 53 h 68"/>
                <a:gd name="T42" fmla="*/ 5 w 104"/>
                <a:gd name="T43" fmla="*/ 48 h 68"/>
                <a:gd name="T44" fmla="*/ 0 w 104"/>
                <a:gd name="T45" fmla="*/ 40 h 68"/>
                <a:gd name="T46" fmla="*/ 28 w 104"/>
                <a:gd name="T47" fmla="*/ 17 h 68"/>
                <a:gd name="T48" fmla="*/ 26 w 104"/>
                <a:gd name="T49" fmla="*/ 21 h 68"/>
                <a:gd name="T50" fmla="*/ 30 w 104"/>
                <a:gd name="T51" fmla="*/ 25 h 68"/>
                <a:gd name="T52" fmla="*/ 32 w 104"/>
                <a:gd name="T53" fmla="*/ 27 h 68"/>
                <a:gd name="T54" fmla="*/ 36 w 104"/>
                <a:gd name="T55" fmla="*/ 27 h 68"/>
                <a:gd name="T56" fmla="*/ 41 w 104"/>
                <a:gd name="T57" fmla="*/ 27 h 68"/>
                <a:gd name="T58" fmla="*/ 47 w 104"/>
                <a:gd name="T59" fmla="*/ 27 h 68"/>
                <a:gd name="T60" fmla="*/ 51 w 104"/>
                <a:gd name="T61" fmla="*/ 25 h 68"/>
                <a:gd name="T62" fmla="*/ 59 w 104"/>
                <a:gd name="T63" fmla="*/ 19 h 68"/>
                <a:gd name="T64" fmla="*/ 62 w 104"/>
                <a:gd name="T65" fmla="*/ 15 h 68"/>
                <a:gd name="T66" fmla="*/ 66 w 104"/>
                <a:gd name="T67" fmla="*/ 11 h 68"/>
                <a:gd name="T68" fmla="*/ 70 w 104"/>
                <a:gd name="T69" fmla="*/ 6 h 68"/>
                <a:gd name="T70" fmla="*/ 72 w 104"/>
                <a:gd name="T71" fmla="*/ 0 h 68"/>
                <a:gd name="T72" fmla="*/ 104 w 104"/>
                <a:gd name="T73" fmla="*/ 13 h 68"/>
                <a:gd name="T74" fmla="*/ 104 w 104"/>
                <a:gd name="T75" fmla="*/ 1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4" h="68">
                  <a:moveTo>
                    <a:pt x="104" y="13"/>
                  </a:moveTo>
                  <a:lnTo>
                    <a:pt x="102" y="17"/>
                  </a:lnTo>
                  <a:lnTo>
                    <a:pt x="100" y="23"/>
                  </a:lnTo>
                  <a:lnTo>
                    <a:pt x="98" y="27"/>
                  </a:lnTo>
                  <a:lnTo>
                    <a:pt x="95" y="30"/>
                  </a:lnTo>
                  <a:lnTo>
                    <a:pt x="93" y="36"/>
                  </a:lnTo>
                  <a:lnTo>
                    <a:pt x="91" y="40"/>
                  </a:lnTo>
                  <a:lnTo>
                    <a:pt x="87" y="44"/>
                  </a:lnTo>
                  <a:lnTo>
                    <a:pt x="83" y="49"/>
                  </a:lnTo>
                  <a:lnTo>
                    <a:pt x="79" y="53"/>
                  </a:lnTo>
                  <a:lnTo>
                    <a:pt x="76" y="57"/>
                  </a:lnTo>
                  <a:lnTo>
                    <a:pt x="70" y="61"/>
                  </a:lnTo>
                  <a:lnTo>
                    <a:pt x="66" y="65"/>
                  </a:lnTo>
                  <a:lnTo>
                    <a:pt x="60" y="67"/>
                  </a:lnTo>
                  <a:lnTo>
                    <a:pt x="55" y="68"/>
                  </a:lnTo>
                  <a:lnTo>
                    <a:pt x="47" y="68"/>
                  </a:lnTo>
                  <a:lnTo>
                    <a:pt x="40" y="68"/>
                  </a:lnTo>
                  <a:lnTo>
                    <a:pt x="32" y="65"/>
                  </a:lnTo>
                  <a:lnTo>
                    <a:pt x="26" y="63"/>
                  </a:lnTo>
                  <a:lnTo>
                    <a:pt x="19" y="59"/>
                  </a:lnTo>
                  <a:lnTo>
                    <a:pt x="11" y="53"/>
                  </a:lnTo>
                  <a:lnTo>
                    <a:pt x="5" y="48"/>
                  </a:lnTo>
                  <a:lnTo>
                    <a:pt x="0" y="40"/>
                  </a:lnTo>
                  <a:lnTo>
                    <a:pt x="28" y="17"/>
                  </a:lnTo>
                  <a:lnTo>
                    <a:pt x="26" y="21"/>
                  </a:lnTo>
                  <a:lnTo>
                    <a:pt x="30" y="25"/>
                  </a:lnTo>
                  <a:lnTo>
                    <a:pt x="32" y="27"/>
                  </a:lnTo>
                  <a:lnTo>
                    <a:pt x="36" y="27"/>
                  </a:lnTo>
                  <a:lnTo>
                    <a:pt x="41" y="27"/>
                  </a:lnTo>
                  <a:lnTo>
                    <a:pt x="47" y="27"/>
                  </a:lnTo>
                  <a:lnTo>
                    <a:pt x="51" y="25"/>
                  </a:lnTo>
                  <a:lnTo>
                    <a:pt x="59" y="19"/>
                  </a:lnTo>
                  <a:lnTo>
                    <a:pt x="62" y="15"/>
                  </a:lnTo>
                  <a:lnTo>
                    <a:pt x="66" y="11"/>
                  </a:lnTo>
                  <a:lnTo>
                    <a:pt x="70" y="6"/>
                  </a:lnTo>
                  <a:lnTo>
                    <a:pt x="72" y="0"/>
                  </a:lnTo>
                  <a:lnTo>
                    <a:pt x="104" y="13"/>
                  </a:lnTo>
                  <a:lnTo>
                    <a:pt x="104" y="1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Freeform 64"/>
            <p:cNvSpPr>
              <a:spLocks/>
            </p:cNvSpPr>
            <p:nvPr/>
          </p:nvSpPr>
          <p:spPr bwMode="auto">
            <a:xfrm>
              <a:off x="2183" y="1044"/>
              <a:ext cx="46" cy="34"/>
            </a:xfrm>
            <a:custGeom>
              <a:avLst/>
              <a:gdLst>
                <a:gd name="T0" fmla="*/ 93 w 93"/>
                <a:gd name="T1" fmla="*/ 14 h 69"/>
                <a:gd name="T2" fmla="*/ 91 w 93"/>
                <a:gd name="T3" fmla="*/ 16 h 69"/>
                <a:gd name="T4" fmla="*/ 89 w 93"/>
                <a:gd name="T5" fmla="*/ 21 h 69"/>
                <a:gd name="T6" fmla="*/ 88 w 93"/>
                <a:gd name="T7" fmla="*/ 25 h 69"/>
                <a:gd name="T8" fmla="*/ 86 w 93"/>
                <a:gd name="T9" fmla="*/ 31 h 69"/>
                <a:gd name="T10" fmla="*/ 82 w 93"/>
                <a:gd name="T11" fmla="*/ 35 h 69"/>
                <a:gd name="T12" fmla="*/ 80 w 93"/>
                <a:gd name="T13" fmla="*/ 40 h 69"/>
                <a:gd name="T14" fmla="*/ 78 w 93"/>
                <a:gd name="T15" fmla="*/ 44 h 69"/>
                <a:gd name="T16" fmla="*/ 76 w 93"/>
                <a:gd name="T17" fmla="*/ 48 h 69"/>
                <a:gd name="T18" fmla="*/ 67 w 93"/>
                <a:gd name="T19" fmla="*/ 57 h 69"/>
                <a:gd name="T20" fmla="*/ 61 w 93"/>
                <a:gd name="T21" fmla="*/ 63 h 69"/>
                <a:gd name="T22" fmla="*/ 55 w 93"/>
                <a:gd name="T23" fmla="*/ 65 h 69"/>
                <a:gd name="T24" fmla="*/ 51 w 93"/>
                <a:gd name="T25" fmla="*/ 67 h 69"/>
                <a:gd name="T26" fmla="*/ 46 w 93"/>
                <a:gd name="T27" fmla="*/ 69 h 69"/>
                <a:gd name="T28" fmla="*/ 42 w 93"/>
                <a:gd name="T29" fmla="*/ 69 h 69"/>
                <a:gd name="T30" fmla="*/ 36 w 93"/>
                <a:gd name="T31" fmla="*/ 69 h 69"/>
                <a:gd name="T32" fmla="*/ 32 w 93"/>
                <a:gd name="T33" fmla="*/ 69 h 69"/>
                <a:gd name="T34" fmla="*/ 27 w 93"/>
                <a:gd name="T35" fmla="*/ 65 h 69"/>
                <a:gd name="T36" fmla="*/ 23 w 93"/>
                <a:gd name="T37" fmla="*/ 65 h 69"/>
                <a:gd name="T38" fmla="*/ 15 w 93"/>
                <a:gd name="T39" fmla="*/ 57 h 69"/>
                <a:gd name="T40" fmla="*/ 12 w 93"/>
                <a:gd name="T41" fmla="*/ 52 h 69"/>
                <a:gd name="T42" fmla="*/ 6 w 93"/>
                <a:gd name="T43" fmla="*/ 44 h 69"/>
                <a:gd name="T44" fmla="*/ 2 w 93"/>
                <a:gd name="T45" fmla="*/ 37 h 69"/>
                <a:gd name="T46" fmla="*/ 0 w 93"/>
                <a:gd name="T47" fmla="*/ 29 h 69"/>
                <a:gd name="T48" fmla="*/ 0 w 93"/>
                <a:gd name="T49" fmla="*/ 25 h 69"/>
                <a:gd name="T50" fmla="*/ 0 w 93"/>
                <a:gd name="T51" fmla="*/ 23 h 69"/>
                <a:gd name="T52" fmla="*/ 4 w 93"/>
                <a:gd name="T53" fmla="*/ 21 h 69"/>
                <a:gd name="T54" fmla="*/ 8 w 93"/>
                <a:gd name="T55" fmla="*/ 19 h 69"/>
                <a:gd name="T56" fmla="*/ 12 w 93"/>
                <a:gd name="T57" fmla="*/ 18 h 69"/>
                <a:gd name="T58" fmla="*/ 17 w 93"/>
                <a:gd name="T59" fmla="*/ 14 h 69"/>
                <a:gd name="T60" fmla="*/ 23 w 93"/>
                <a:gd name="T61" fmla="*/ 14 h 69"/>
                <a:gd name="T62" fmla="*/ 25 w 93"/>
                <a:gd name="T63" fmla="*/ 12 h 69"/>
                <a:gd name="T64" fmla="*/ 29 w 93"/>
                <a:gd name="T65" fmla="*/ 14 h 69"/>
                <a:gd name="T66" fmla="*/ 29 w 93"/>
                <a:gd name="T67" fmla="*/ 18 h 69"/>
                <a:gd name="T68" fmla="*/ 32 w 93"/>
                <a:gd name="T69" fmla="*/ 23 h 69"/>
                <a:gd name="T70" fmla="*/ 34 w 93"/>
                <a:gd name="T71" fmla="*/ 25 h 69"/>
                <a:gd name="T72" fmla="*/ 36 w 93"/>
                <a:gd name="T73" fmla="*/ 29 h 69"/>
                <a:gd name="T74" fmla="*/ 42 w 93"/>
                <a:gd name="T75" fmla="*/ 29 h 69"/>
                <a:gd name="T76" fmla="*/ 46 w 93"/>
                <a:gd name="T77" fmla="*/ 27 h 69"/>
                <a:gd name="T78" fmla="*/ 51 w 93"/>
                <a:gd name="T79" fmla="*/ 23 h 69"/>
                <a:gd name="T80" fmla="*/ 55 w 93"/>
                <a:gd name="T81" fmla="*/ 18 h 69"/>
                <a:gd name="T82" fmla="*/ 57 w 93"/>
                <a:gd name="T83" fmla="*/ 12 h 69"/>
                <a:gd name="T84" fmla="*/ 59 w 93"/>
                <a:gd name="T85" fmla="*/ 8 h 69"/>
                <a:gd name="T86" fmla="*/ 59 w 93"/>
                <a:gd name="T87" fmla="*/ 4 h 69"/>
                <a:gd name="T88" fmla="*/ 61 w 93"/>
                <a:gd name="T89" fmla="*/ 0 h 69"/>
                <a:gd name="T90" fmla="*/ 93 w 93"/>
                <a:gd name="T91" fmla="*/ 14 h 69"/>
                <a:gd name="T92" fmla="*/ 93 w 93"/>
                <a:gd name="T93" fmla="*/ 1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3" h="69">
                  <a:moveTo>
                    <a:pt x="93" y="14"/>
                  </a:moveTo>
                  <a:lnTo>
                    <a:pt x="91" y="16"/>
                  </a:lnTo>
                  <a:lnTo>
                    <a:pt x="89" y="21"/>
                  </a:lnTo>
                  <a:lnTo>
                    <a:pt x="88" y="25"/>
                  </a:lnTo>
                  <a:lnTo>
                    <a:pt x="86" y="31"/>
                  </a:lnTo>
                  <a:lnTo>
                    <a:pt x="82" y="35"/>
                  </a:lnTo>
                  <a:lnTo>
                    <a:pt x="80" y="40"/>
                  </a:lnTo>
                  <a:lnTo>
                    <a:pt x="78" y="44"/>
                  </a:lnTo>
                  <a:lnTo>
                    <a:pt x="76" y="48"/>
                  </a:lnTo>
                  <a:lnTo>
                    <a:pt x="67" y="57"/>
                  </a:lnTo>
                  <a:lnTo>
                    <a:pt x="61" y="63"/>
                  </a:lnTo>
                  <a:lnTo>
                    <a:pt x="55" y="65"/>
                  </a:lnTo>
                  <a:lnTo>
                    <a:pt x="51" y="67"/>
                  </a:lnTo>
                  <a:lnTo>
                    <a:pt x="46" y="69"/>
                  </a:lnTo>
                  <a:lnTo>
                    <a:pt x="42" y="69"/>
                  </a:lnTo>
                  <a:lnTo>
                    <a:pt x="36" y="69"/>
                  </a:lnTo>
                  <a:lnTo>
                    <a:pt x="32" y="69"/>
                  </a:lnTo>
                  <a:lnTo>
                    <a:pt x="27" y="65"/>
                  </a:lnTo>
                  <a:lnTo>
                    <a:pt x="23" y="65"/>
                  </a:lnTo>
                  <a:lnTo>
                    <a:pt x="15" y="57"/>
                  </a:lnTo>
                  <a:lnTo>
                    <a:pt x="12" y="52"/>
                  </a:lnTo>
                  <a:lnTo>
                    <a:pt x="6" y="44"/>
                  </a:lnTo>
                  <a:lnTo>
                    <a:pt x="2" y="37"/>
                  </a:lnTo>
                  <a:lnTo>
                    <a:pt x="0" y="29"/>
                  </a:lnTo>
                  <a:lnTo>
                    <a:pt x="0" y="25"/>
                  </a:lnTo>
                  <a:lnTo>
                    <a:pt x="0" y="23"/>
                  </a:lnTo>
                  <a:lnTo>
                    <a:pt x="4" y="21"/>
                  </a:lnTo>
                  <a:lnTo>
                    <a:pt x="8" y="19"/>
                  </a:lnTo>
                  <a:lnTo>
                    <a:pt x="12" y="18"/>
                  </a:lnTo>
                  <a:lnTo>
                    <a:pt x="17" y="14"/>
                  </a:lnTo>
                  <a:lnTo>
                    <a:pt x="23" y="14"/>
                  </a:lnTo>
                  <a:lnTo>
                    <a:pt x="25" y="12"/>
                  </a:lnTo>
                  <a:lnTo>
                    <a:pt x="29" y="14"/>
                  </a:lnTo>
                  <a:lnTo>
                    <a:pt x="29" y="18"/>
                  </a:lnTo>
                  <a:lnTo>
                    <a:pt x="32" y="23"/>
                  </a:lnTo>
                  <a:lnTo>
                    <a:pt x="34" y="25"/>
                  </a:lnTo>
                  <a:lnTo>
                    <a:pt x="36" y="29"/>
                  </a:lnTo>
                  <a:lnTo>
                    <a:pt x="42" y="29"/>
                  </a:lnTo>
                  <a:lnTo>
                    <a:pt x="46" y="27"/>
                  </a:lnTo>
                  <a:lnTo>
                    <a:pt x="51" y="23"/>
                  </a:lnTo>
                  <a:lnTo>
                    <a:pt x="55" y="18"/>
                  </a:lnTo>
                  <a:lnTo>
                    <a:pt x="57" y="12"/>
                  </a:lnTo>
                  <a:lnTo>
                    <a:pt x="59" y="8"/>
                  </a:lnTo>
                  <a:lnTo>
                    <a:pt x="59" y="4"/>
                  </a:lnTo>
                  <a:lnTo>
                    <a:pt x="61" y="0"/>
                  </a:lnTo>
                  <a:lnTo>
                    <a:pt x="93" y="14"/>
                  </a:lnTo>
                  <a:lnTo>
                    <a:pt x="93" y="14"/>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Freeform 65"/>
            <p:cNvSpPr>
              <a:spLocks/>
            </p:cNvSpPr>
            <p:nvPr/>
          </p:nvSpPr>
          <p:spPr bwMode="auto">
            <a:xfrm>
              <a:off x="2205" y="1110"/>
              <a:ext cx="39" cy="22"/>
            </a:xfrm>
            <a:custGeom>
              <a:avLst/>
              <a:gdLst>
                <a:gd name="T0" fmla="*/ 78 w 78"/>
                <a:gd name="T1" fmla="*/ 8 h 44"/>
                <a:gd name="T2" fmla="*/ 76 w 78"/>
                <a:gd name="T3" fmla="*/ 12 h 44"/>
                <a:gd name="T4" fmla="*/ 72 w 78"/>
                <a:gd name="T5" fmla="*/ 17 h 44"/>
                <a:gd name="T6" fmla="*/ 68 w 78"/>
                <a:gd name="T7" fmla="*/ 23 h 44"/>
                <a:gd name="T8" fmla="*/ 64 w 78"/>
                <a:gd name="T9" fmla="*/ 29 h 44"/>
                <a:gd name="T10" fmla="*/ 57 w 78"/>
                <a:gd name="T11" fmla="*/ 35 h 44"/>
                <a:gd name="T12" fmla="*/ 51 w 78"/>
                <a:gd name="T13" fmla="*/ 40 h 44"/>
                <a:gd name="T14" fmla="*/ 47 w 78"/>
                <a:gd name="T15" fmla="*/ 40 h 44"/>
                <a:gd name="T16" fmla="*/ 42 w 78"/>
                <a:gd name="T17" fmla="*/ 42 h 44"/>
                <a:gd name="T18" fmla="*/ 38 w 78"/>
                <a:gd name="T19" fmla="*/ 42 h 44"/>
                <a:gd name="T20" fmla="*/ 34 w 78"/>
                <a:gd name="T21" fmla="*/ 44 h 44"/>
                <a:gd name="T22" fmla="*/ 26 w 78"/>
                <a:gd name="T23" fmla="*/ 42 h 44"/>
                <a:gd name="T24" fmla="*/ 23 w 78"/>
                <a:gd name="T25" fmla="*/ 38 h 44"/>
                <a:gd name="T26" fmla="*/ 17 w 78"/>
                <a:gd name="T27" fmla="*/ 35 h 44"/>
                <a:gd name="T28" fmla="*/ 13 w 78"/>
                <a:gd name="T29" fmla="*/ 29 h 44"/>
                <a:gd name="T30" fmla="*/ 9 w 78"/>
                <a:gd name="T31" fmla="*/ 23 h 44"/>
                <a:gd name="T32" fmla="*/ 5 w 78"/>
                <a:gd name="T33" fmla="*/ 16 h 44"/>
                <a:gd name="T34" fmla="*/ 4 w 78"/>
                <a:gd name="T35" fmla="*/ 12 h 44"/>
                <a:gd name="T36" fmla="*/ 2 w 78"/>
                <a:gd name="T37" fmla="*/ 8 h 44"/>
                <a:gd name="T38" fmla="*/ 0 w 78"/>
                <a:gd name="T39" fmla="*/ 4 h 44"/>
                <a:gd name="T40" fmla="*/ 0 w 78"/>
                <a:gd name="T41" fmla="*/ 0 h 44"/>
                <a:gd name="T42" fmla="*/ 4 w 78"/>
                <a:gd name="T43" fmla="*/ 0 h 44"/>
                <a:gd name="T44" fmla="*/ 9 w 78"/>
                <a:gd name="T45" fmla="*/ 0 h 44"/>
                <a:gd name="T46" fmla="*/ 13 w 78"/>
                <a:gd name="T47" fmla="*/ 0 h 44"/>
                <a:gd name="T48" fmla="*/ 19 w 78"/>
                <a:gd name="T49" fmla="*/ 0 h 44"/>
                <a:gd name="T50" fmla="*/ 24 w 78"/>
                <a:gd name="T51" fmla="*/ 0 h 44"/>
                <a:gd name="T52" fmla="*/ 28 w 78"/>
                <a:gd name="T53" fmla="*/ 0 h 44"/>
                <a:gd name="T54" fmla="*/ 34 w 78"/>
                <a:gd name="T55" fmla="*/ 2 h 44"/>
                <a:gd name="T56" fmla="*/ 38 w 78"/>
                <a:gd name="T57" fmla="*/ 4 h 44"/>
                <a:gd name="T58" fmla="*/ 43 w 78"/>
                <a:gd name="T59" fmla="*/ 4 h 44"/>
                <a:gd name="T60" fmla="*/ 47 w 78"/>
                <a:gd name="T61" fmla="*/ 4 h 44"/>
                <a:gd name="T62" fmla="*/ 53 w 78"/>
                <a:gd name="T63" fmla="*/ 4 h 44"/>
                <a:gd name="T64" fmla="*/ 59 w 78"/>
                <a:gd name="T65" fmla="*/ 6 h 44"/>
                <a:gd name="T66" fmla="*/ 62 w 78"/>
                <a:gd name="T67" fmla="*/ 6 h 44"/>
                <a:gd name="T68" fmla="*/ 68 w 78"/>
                <a:gd name="T69" fmla="*/ 8 h 44"/>
                <a:gd name="T70" fmla="*/ 72 w 78"/>
                <a:gd name="T71" fmla="*/ 8 h 44"/>
                <a:gd name="T72" fmla="*/ 78 w 78"/>
                <a:gd name="T73" fmla="*/ 8 h 44"/>
                <a:gd name="T74" fmla="*/ 78 w 78"/>
                <a:gd name="T75" fmla="*/ 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 h="44">
                  <a:moveTo>
                    <a:pt x="78" y="8"/>
                  </a:moveTo>
                  <a:lnTo>
                    <a:pt x="76" y="12"/>
                  </a:lnTo>
                  <a:lnTo>
                    <a:pt x="72" y="17"/>
                  </a:lnTo>
                  <a:lnTo>
                    <a:pt x="68" y="23"/>
                  </a:lnTo>
                  <a:lnTo>
                    <a:pt x="64" y="29"/>
                  </a:lnTo>
                  <a:lnTo>
                    <a:pt x="57" y="35"/>
                  </a:lnTo>
                  <a:lnTo>
                    <a:pt x="51" y="40"/>
                  </a:lnTo>
                  <a:lnTo>
                    <a:pt x="47" y="40"/>
                  </a:lnTo>
                  <a:lnTo>
                    <a:pt x="42" y="42"/>
                  </a:lnTo>
                  <a:lnTo>
                    <a:pt x="38" y="42"/>
                  </a:lnTo>
                  <a:lnTo>
                    <a:pt x="34" y="44"/>
                  </a:lnTo>
                  <a:lnTo>
                    <a:pt x="26" y="42"/>
                  </a:lnTo>
                  <a:lnTo>
                    <a:pt x="23" y="38"/>
                  </a:lnTo>
                  <a:lnTo>
                    <a:pt x="17" y="35"/>
                  </a:lnTo>
                  <a:lnTo>
                    <a:pt x="13" y="29"/>
                  </a:lnTo>
                  <a:lnTo>
                    <a:pt x="9" y="23"/>
                  </a:lnTo>
                  <a:lnTo>
                    <a:pt x="5" y="16"/>
                  </a:lnTo>
                  <a:lnTo>
                    <a:pt x="4" y="12"/>
                  </a:lnTo>
                  <a:lnTo>
                    <a:pt x="2" y="8"/>
                  </a:lnTo>
                  <a:lnTo>
                    <a:pt x="0" y="4"/>
                  </a:lnTo>
                  <a:lnTo>
                    <a:pt x="0" y="0"/>
                  </a:lnTo>
                  <a:lnTo>
                    <a:pt x="4" y="0"/>
                  </a:lnTo>
                  <a:lnTo>
                    <a:pt x="9" y="0"/>
                  </a:lnTo>
                  <a:lnTo>
                    <a:pt x="13" y="0"/>
                  </a:lnTo>
                  <a:lnTo>
                    <a:pt x="19" y="0"/>
                  </a:lnTo>
                  <a:lnTo>
                    <a:pt x="24" y="0"/>
                  </a:lnTo>
                  <a:lnTo>
                    <a:pt x="28" y="0"/>
                  </a:lnTo>
                  <a:lnTo>
                    <a:pt x="34" y="2"/>
                  </a:lnTo>
                  <a:lnTo>
                    <a:pt x="38" y="4"/>
                  </a:lnTo>
                  <a:lnTo>
                    <a:pt x="43" y="4"/>
                  </a:lnTo>
                  <a:lnTo>
                    <a:pt x="47" y="4"/>
                  </a:lnTo>
                  <a:lnTo>
                    <a:pt x="53" y="4"/>
                  </a:lnTo>
                  <a:lnTo>
                    <a:pt x="59" y="6"/>
                  </a:lnTo>
                  <a:lnTo>
                    <a:pt x="62" y="6"/>
                  </a:lnTo>
                  <a:lnTo>
                    <a:pt x="68" y="8"/>
                  </a:lnTo>
                  <a:lnTo>
                    <a:pt x="72" y="8"/>
                  </a:lnTo>
                  <a:lnTo>
                    <a:pt x="78" y="8"/>
                  </a:lnTo>
                  <a:lnTo>
                    <a:pt x="78" y="8"/>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Freeform 66"/>
            <p:cNvSpPr>
              <a:spLocks/>
            </p:cNvSpPr>
            <p:nvPr/>
          </p:nvSpPr>
          <p:spPr bwMode="auto">
            <a:xfrm>
              <a:off x="2209" y="1139"/>
              <a:ext cx="47" cy="34"/>
            </a:xfrm>
            <a:custGeom>
              <a:avLst/>
              <a:gdLst>
                <a:gd name="T0" fmla="*/ 93 w 93"/>
                <a:gd name="T1" fmla="*/ 4 h 69"/>
                <a:gd name="T2" fmla="*/ 92 w 93"/>
                <a:gd name="T3" fmla="*/ 10 h 69"/>
                <a:gd name="T4" fmla="*/ 92 w 93"/>
                <a:gd name="T5" fmla="*/ 17 h 69"/>
                <a:gd name="T6" fmla="*/ 90 w 93"/>
                <a:gd name="T7" fmla="*/ 23 h 69"/>
                <a:gd name="T8" fmla="*/ 88 w 93"/>
                <a:gd name="T9" fmla="*/ 29 h 69"/>
                <a:gd name="T10" fmla="*/ 86 w 93"/>
                <a:gd name="T11" fmla="*/ 35 h 69"/>
                <a:gd name="T12" fmla="*/ 82 w 93"/>
                <a:gd name="T13" fmla="*/ 40 h 69"/>
                <a:gd name="T14" fmla="*/ 80 w 93"/>
                <a:gd name="T15" fmla="*/ 44 h 69"/>
                <a:gd name="T16" fmla="*/ 78 w 93"/>
                <a:gd name="T17" fmla="*/ 50 h 69"/>
                <a:gd name="T18" fmla="*/ 69 w 93"/>
                <a:gd name="T19" fmla="*/ 55 h 69"/>
                <a:gd name="T20" fmla="*/ 61 w 93"/>
                <a:gd name="T21" fmla="*/ 61 h 69"/>
                <a:gd name="T22" fmla="*/ 57 w 93"/>
                <a:gd name="T23" fmla="*/ 65 h 69"/>
                <a:gd name="T24" fmla="*/ 54 w 93"/>
                <a:gd name="T25" fmla="*/ 67 h 69"/>
                <a:gd name="T26" fmla="*/ 48 w 93"/>
                <a:gd name="T27" fmla="*/ 67 h 69"/>
                <a:gd name="T28" fmla="*/ 44 w 93"/>
                <a:gd name="T29" fmla="*/ 69 h 69"/>
                <a:gd name="T30" fmla="*/ 38 w 93"/>
                <a:gd name="T31" fmla="*/ 69 h 69"/>
                <a:gd name="T32" fmla="*/ 31 w 93"/>
                <a:gd name="T33" fmla="*/ 67 h 69"/>
                <a:gd name="T34" fmla="*/ 25 w 93"/>
                <a:gd name="T35" fmla="*/ 65 h 69"/>
                <a:gd name="T36" fmla="*/ 17 w 93"/>
                <a:gd name="T37" fmla="*/ 63 h 69"/>
                <a:gd name="T38" fmla="*/ 12 w 93"/>
                <a:gd name="T39" fmla="*/ 59 h 69"/>
                <a:gd name="T40" fmla="*/ 6 w 93"/>
                <a:gd name="T41" fmla="*/ 54 h 69"/>
                <a:gd name="T42" fmla="*/ 4 w 93"/>
                <a:gd name="T43" fmla="*/ 50 h 69"/>
                <a:gd name="T44" fmla="*/ 2 w 93"/>
                <a:gd name="T45" fmla="*/ 46 h 69"/>
                <a:gd name="T46" fmla="*/ 0 w 93"/>
                <a:gd name="T47" fmla="*/ 42 h 69"/>
                <a:gd name="T48" fmla="*/ 0 w 93"/>
                <a:gd name="T49" fmla="*/ 36 h 69"/>
                <a:gd name="T50" fmla="*/ 12 w 93"/>
                <a:gd name="T51" fmla="*/ 23 h 69"/>
                <a:gd name="T52" fmla="*/ 16 w 93"/>
                <a:gd name="T53" fmla="*/ 25 h 69"/>
                <a:gd name="T54" fmla="*/ 21 w 93"/>
                <a:gd name="T55" fmla="*/ 27 h 69"/>
                <a:gd name="T56" fmla="*/ 25 w 93"/>
                <a:gd name="T57" fmla="*/ 29 h 69"/>
                <a:gd name="T58" fmla="*/ 29 w 93"/>
                <a:gd name="T59" fmla="*/ 31 h 69"/>
                <a:gd name="T60" fmla="*/ 35 w 93"/>
                <a:gd name="T61" fmla="*/ 31 h 69"/>
                <a:gd name="T62" fmla="*/ 42 w 93"/>
                <a:gd name="T63" fmla="*/ 33 h 69"/>
                <a:gd name="T64" fmla="*/ 46 w 93"/>
                <a:gd name="T65" fmla="*/ 31 h 69"/>
                <a:gd name="T66" fmla="*/ 52 w 93"/>
                <a:gd name="T67" fmla="*/ 31 h 69"/>
                <a:gd name="T68" fmla="*/ 54 w 93"/>
                <a:gd name="T69" fmla="*/ 27 h 69"/>
                <a:gd name="T70" fmla="*/ 57 w 93"/>
                <a:gd name="T71" fmla="*/ 27 h 69"/>
                <a:gd name="T72" fmla="*/ 61 w 93"/>
                <a:gd name="T73" fmla="*/ 19 h 69"/>
                <a:gd name="T74" fmla="*/ 63 w 93"/>
                <a:gd name="T75" fmla="*/ 12 h 69"/>
                <a:gd name="T76" fmla="*/ 63 w 93"/>
                <a:gd name="T77" fmla="*/ 6 h 69"/>
                <a:gd name="T78" fmla="*/ 65 w 93"/>
                <a:gd name="T79" fmla="*/ 0 h 69"/>
                <a:gd name="T80" fmla="*/ 93 w 93"/>
                <a:gd name="T81" fmla="*/ 4 h 69"/>
                <a:gd name="T82" fmla="*/ 93 w 93"/>
                <a:gd name="T83" fmla="*/ 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3" h="69">
                  <a:moveTo>
                    <a:pt x="93" y="4"/>
                  </a:moveTo>
                  <a:lnTo>
                    <a:pt x="92" y="10"/>
                  </a:lnTo>
                  <a:lnTo>
                    <a:pt x="92" y="17"/>
                  </a:lnTo>
                  <a:lnTo>
                    <a:pt x="90" y="23"/>
                  </a:lnTo>
                  <a:lnTo>
                    <a:pt x="88" y="29"/>
                  </a:lnTo>
                  <a:lnTo>
                    <a:pt x="86" y="35"/>
                  </a:lnTo>
                  <a:lnTo>
                    <a:pt x="82" y="40"/>
                  </a:lnTo>
                  <a:lnTo>
                    <a:pt x="80" y="44"/>
                  </a:lnTo>
                  <a:lnTo>
                    <a:pt x="78" y="50"/>
                  </a:lnTo>
                  <a:lnTo>
                    <a:pt x="69" y="55"/>
                  </a:lnTo>
                  <a:lnTo>
                    <a:pt x="61" y="61"/>
                  </a:lnTo>
                  <a:lnTo>
                    <a:pt x="57" y="65"/>
                  </a:lnTo>
                  <a:lnTo>
                    <a:pt x="54" y="67"/>
                  </a:lnTo>
                  <a:lnTo>
                    <a:pt x="48" y="67"/>
                  </a:lnTo>
                  <a:lnTo>
                    <a:pt x="44" y="69"/>
                  </a:lnTo>
                  <a:lnTo>
                    <a:pt x="38" y="69"/>
                  </a:lnTo>
                  <a:lnTo>
                    <a:pt x="31" y="67"/>
                  </a:lnTo>
                  <a:lnTo>
                    <a:pt x="25" y="65"/>
                  </a:lnTo>
                  <a:lnTo>
                    <a:pt x="17" y="63"/>
                  </a:lnTo>
                  <a:lnTo>
                    <a:pt x="12" y="59"/>
                  </a:lnTo>
                  <a:lnTo>
                    <a:pt x="6" y="54"/>
                  </a:lnTo>
                  <a:lnTo>
                    <a:pt x="4" y="50"/>
                  </a:lnTo>
                  <a:lnTo>
                    <a:pt x="2" y="46"/>
                  </a:lnTo>
                  <a:lnTo>
                    <a:pt x="0" y="42"/>
                  </a:lnTo>
                  <a:lnTo>
                    <a:pt x="0" y="36"/>
                  </a:lnTo>
                  <a:lnTo>
                    <a:pt x="12" y="23"/>
                  </a:lnTo>
                  <a:lnTo>
                    <a:pt x="16" y="25"/>
                  </a:lnTo>
                  <a:lnTo>
                    <a:pt x="21" y="27"/>
                  </a:lnTo>
                  <a:lnTo>
                    <a:pt x="25" y="29"/>
                  </a:lnTo>
                  <a:lnTo>
                    <a:pt x="29" y="31"/>
                  </a:lnTo>
                  <a:lnTo>
                    <a:pt x="35" y="31"/>
                  </a:lnTo>
                  <a:lnTo>
                    <a:pt x="42" y="33"/>
                  </a:lnTo>
                  <a:lnTo>
                    <a:pt x="46" y="31"/>
                  </a:lnTo>
                  <a:lnTo>
                    <a:pt x="52" y="31"/>
                  </a:lnTo>
                  <a:lnTo>
                    <a:pt x="54" y="27"/>
                  </a:lnTo>
                  <a:lnTo>
                    <a:pt x="57" y="27"/>
                  </a:lnTo>
                  <a:lnTo>
                    <a:pt x="61" y="19"/>
                  </a:lnTo>
                  <a:lnTo>
                    <a:pt x="63" y="12"/>
                  </a:lnTo>
                  <a:lnTo>
                    <a:pt x="63" y="6"/>
                  </a:lnTo>
                  <a:lnTo>
                    <a:pt x="65" y="0"/>
                  </a:lnTo>
                  <a:lnTo>
                    <a:pt x="93" y="4"/>
                  </a:lnTo>
                  <a:lnTo>
                    <a:pt x="93" y="4"/>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Freeform 67"/>
            <p:cNvSpPr>
              <a:spLocks/>
            </p:cNvSpPr>
            <p:nvPr/>
          </p:nvSpPr>
          <p:spPr bwMode="auto">
            <a:xfrm>
              <a:off x="2182" y="884"/>
              <a:ext cx="28" cy="28"/>
            </a:xfrm>
            <a:custGeom>
              <a:avLst/>
              <a:gdLst>
                <a:gd name="T0" fmla="*/ 57 w 57"/>
                <a:gd name="T1" fmla="*/ 23 h 55"/>
                <a:gd name="T2" fmla="*/ 34 w 57"/>
                <a:gd name="T3" fmla="*/ 55 h 55"/>
                <a:gd name="T4" fmla="*/ 0 w 57"/>
                <a:gd name="T5" fmla="*/ 33 h 55"/>
                <a:gd name="T6" fmla="*/ 19 w 57"/>
                <a:gd name="T7" fmla="*/ 0 h 55"/>
                <a:gd name="T8" fmla="*/ 57 w 57"/>
                <a:gd name="T9" fmla="*/ 23 h 55"/>
                <a:gd name="T10" fmla="*/ 57 w 57"/>
                <a:gd name="T11" fmla="*/ 23 h 55"/>
              </a:gdLst>
              <a:ahLst/>
              <a:cxnLst>
                <a:cxn ang="0">
                  <a:pos x="T0" y="T1"/>
                </a:cxn>
                <a:cxn ang="0">
                  <a:pos x="T2" y="T3"/>
                </a:cxn>
                <a:cxn ang="0">
                  <a:pos x="T4" y="T5"/>
                </a:cxn>
                <a:cxn ang="0">
                  <a:pos x="T6" y="T7"/>
                </a:cxn>
                <a:cxn ang="0">
                  <a:pos x="T8" y="T9"/>
                </a:cxn>
                <a:cxn ang="0">
                  <a:pos x="T10" y="T11"/>
                </a:cxn>
              </a:cxnLst>
              <a:rect l="0" t="0" r="r" b="b"/>
              <a:pathLst>
                <a:path w="57" h="55">
                  <a:moveTo>
                    <a:pt x="57" y="23"/>
                  </a:moveTo>
                  <a:lnTo>
                    <a:pt x="34" y="55"/>
                  </a:lnTo>
                  <a:lnTo>
                    <a:pt x="0" y="33"/>
                  </a:lnTo>
                  <a:lnTo>
                    <a:pt x="19" y="0"/>
                  </a:lnTo>
                  <a:lnTo>
                    <a:pt x="57" y="23"/>
                  </a:lnTo>
                  <a:lnTo>
                    <a:pt x="57" y="23"/>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Freeform 68"/>
            <p:cNvSpPr>
              <a:spLocks/>
            </p:cNvSpPr>
            <p:nvPr/>
          </p:nvSpPr>
          <p:spPr bwMode="auto">
            <a:xfrm>
              <a:off x="2210" y="1074"/>
              <a:ext cx="47" cy="33"/>
            </a:xfrm>
            <a:custGeom>
              <a:avLst/>
              <a:gdLst>
                <a:gd name="T0" fmla="*/ 93 w 93"/>
                <a:gd name="T1" fmla="*/ 12 h 67"/>
                <a:gd name="T2" fmla="*/ 91 w 93"/>
                <a:gd name="T3" fmla="*/ 14 h 67"/>
                <a:gd name="T4" fmla="*/ 90 w 93"/>
                <a:gd name="T5" fmla="*/ 19 h 67"/>
                <a:gd name="T6" fmla="*/ 88 w 93"/>
                <a:gd name="T7" fmla="*/ 23 h 67"/>
                <a:gd name="T8" fmla="*/ 86 w 93"/>
                <a:gd name="T9" fmla="*/ 29 h 67"/>
                <a:gd name="T10" fmla="*/ 82 w 93"/>
                <a:gd name="T11" fmla="*/ 33 h 67"/>
                <a:gd name="T12" fmla="*/ 80 w 93"/>
                <a:gd name="T13" fmla="*/ 38 h 67"/>
                <a:gd name="T14" fmla="*/ 76 w 93"/>
                <a:gd name="T15" fmla="*/ 42 h 67"/>
                <a:gd name="T16" fmla="*/ 74 w 93"/>
                <a:gd name="T17" fmla="*/ 46 h 67"/>
                <a:gd name="T18" fmla="*/ 67 w 93"/>
                <a:gd name="T19" fmla="*/ 55 h 67"/>
                <a:gd name="T20" fmla="*/ 61 w 93"/>
                <a:gd name="T21" fmla="*/ 61 h 67"/>
                <a:gd name="T22" fmla="*/ 55 w 93"/>
                <a:gd name="T23" fmla="*/ 63 h 67"/>
                <a:gd name="T24" fmla="*/ 52 w 93"/>
                <a:gd name="T25" fmla="*/ 65 h 67"/>
                <a:gd name="T26" fmla="*/ 46 w 93"/>
                <a:gd name="T27" fmla="*/ 67 h 67"/>
                <a:gd name="T28" fmla="*/ 42 w 93"/>
                <a:gd name="T29" fmla="*/ 67 h 67"/>
                <a:gd name="T30" fmla="*/ 38 w 93"/>
                <a:gd name="T31" fmla="*/ 67 h 67"/>
                <a:gd name="T32" fmla="*/ 33 w 93"/>
                <a:gd name="T33" fmla="*/ 67 h 67"/>
                <a:gd name="T34" fmla="*/ 29 w 93"/>
                <a:gd name="T35" fmla="*/ 63 h 67"/>
                <a:gd name="T36" fmla="*/ 25 w 93"/>
                <a:gd name="T37" fmla="*/ 63 h 67"/>
                <a:gd name="T38" fmla="*/ 15 w 93"/>
                <a:gd name="T39" fmla="*/ 55 h 67"/>
                <a:gd name="T40" fmla="*/ 12 w 93"/>
                <a:gd name="T41" fmla="*/ 50 h 67"/>
                <a:gd name="T42" fmla="*/ 6 w 93"/>
                <a:gd name="T43" fmla="*/ 42 h 67"/>
                <a:gd name="T44" fmla="*/ 4 w 93"/>
                <a:gd name="T45" fmla="*/ 34 h 67"/>
                <a:gd name="T46" fmla="*/ 0 w 93"/>
                <a:gd name="T47" fmla="*/ 27 h 67"/>
                <a:gd name="T48" fmla="*/ 0 w 93"/>
                <a:gd name="T49" fmla="*/ 23 h 67"/>
                <a:gd name="T50" fmla="*/ 0 w 93"/>
                <a:gd name="T51" fmla="*/ 21 h 67"/>
                <a:gd name="T52" fmla="*/ 4 w 93"/>
                <a:gd name="T53" fmla="*/ 21 h 67"/>
                <a:gd name="T54" fmla="*/ 8 w 93"/>
                <a:gd name="T55" fmla="*/ 17 h 67"/>
                <a:gd name="T56" fmla="*/ 14 w 93"/>
                <a:gd name="T57" fmla="*/ 15 h 67"/>
                <a:gd name="T58" fmla="*/ 17 w 93"/>
                <a:gd name="T59" fmla="*/ 12 h 67"/>
                <a:gd name="T60" fmla="*/ 23 w 93"/>
                <a:gd name="T61" fmla="*/ 12 h 67"/>
                <a:gd name="T62" fmla="*/ 25 w 93"/>
                <a:gd name="T63" fmla="*/ 10 h 67"/>
                <a:gd name="T64" fmla="*/ 29 w 93"/>
                <a:gd name="T65" fmla="*/ 12 h 67"/>
                <a:gd name="T66" fmla="*/ 29 w 93"/>
                <a:gd name="T67" fmla="*/ 17 h 67"/>
                <a:gd name="T68" fmla="*/ 33 w 93"/>
                <a:gd name="T69" fmla="*/ 21 h 67"/>
                <a:gd name="T70" fmla="*/ 34 w 93"/>
                <a:gd name="T71" fmla="*/ 25 h 67"/>
                <a:gd name="T72" fmla="*/ 36 w 93"/>
                <a:gd name="T73" fmla="*/ 27 h 67"/>
                <a:gd name="T74" fmla="*/ 42 w 93"/>
                <a:gd name="T75" fmla="*/ 29 h 67"/>
                <a:gd name="T76" fmla="*/ 48 w 93"/>
                <a:gd name="T77" fmla="*/ 27 h 67"/>
                <a:gd name="T78" fmla="*/ 52 w 93"/>
                <a:gd name="T79" fmla="*/ 21 h 67"/>
                <a:gd name="T80" fmla="*/ 55 w 93"/>
                <a:gd name="T81" fmla="*/ 15 h 67"/>
                <a:gd name="T82" fmla="*/ 59 w 93"/>
                <a:gd name="T83" fmla="*/ 8 h 67"/>
                <a:gd name="T84" fmla="*/ 61 w 93"/>
                <a:gd name="T85" fmla="*/ 0 h 67"/>
                <a:gd name="T86" fmla="*/ 93 w 93"/>
                <a:gd name="T87" fmla="*/ 12 h 67"/>
                <a:gd name="T88" fmla="*/ 93 w 93"/>
                <a:gd name="T89" fmla="*/ 12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93" h="67">
                  <a:moveTo>
                    <a:pt x="93" y="12"/>
                  </a:moveTo>
                  <a:lnTo>
                    <a:pt x="91" y="14"/>
                  </a:lnTo>
                  <a:lnTo>
                    <a:pt x="90" y="19"/>
                  </a:lnTo>
                  <a:lnTo>
                    <a:pt x="88" y="23"/>
                  </a:lnTo>
                  <a:lnTo>
                    <a:pt x="86" y="29"/>
                  </a:lnTo>
                  <a:lnTo>
                    <a:pt x="82" y="33"/>
                  </a:lnTo>
                  <a:lnTo>
                    <a:pt x="80" y="38"/>
                  </a:lnTo>
                  <a:lnTo>
                    <a:pt x="76" y="42"/>
                  </a:lnTo>
                  <a:lnTo>
                    <a:pt x="74" y="46"/>
                  </a:lnTo>
                  <a:lnTo>
                    <a:pt x="67" y="55"/>
                  </a:lnTo>
                  <a:lnTo>
                    <a:pt x="61" y="61"/>
                  </a:lnTo>
                  <a:lnTo>
                    <a:pt x="55" y="63"/>
                  </a:lnTo>
                  <a:lnTo>
                    <a:pt x="52" y="65"/>
                  </a:lnTo>
                  <a:lnTo>
                    <a:pt x="46" y="67"/>
                  </a:lnTo>
                  <a:lnTo>
                    <a:pt x="42" y="67"/>
                  </a:lnTo>
                  <a:lnTo>
                    <a:pt x="38" y="67"/>
                  </a:lnTo>
                  <a:lnTo>
                    <a:pt x="33" y="67"/>
                  </a:lnTo>
                  <a:lnTo>
                    <a:pt x="29" y="63"/>
                  </a:lnTo>
                  <a:lnTo>
                    <a:pt x="25" y="63"/>
                  </a:lnTo>
                  <a:lnTo>
                    <a:pt x="15" y="55"/>
                  </a:lnTo>
                  <a:lnTo>
                    <a:pt x="12" y="50"/>
                  </a:lnTo>
                  <a:lnTo>
                    <a:pt x="6" y="42"/>
                  </a:lnTo>
                  <a:lnTo>
                    <a:pt x="4" y="34"/>
                  </a:lnTo>
                  <a:lnTo>
                    <a:pt x="0" y="27"/>
                  </a:lnTo>
                  <a:lnTo>
                    <a:pt x="0" y="23"/>
                  </a:lnTo>
                  <a:lnTo>
                    <a:pt x="0" y="21"/>
                  </a:lnTo>
                  <a:lnTo>
                    <a:pt x="4" y="21"/>
                  </a:lnTo>
                  <a:lnTo>
                    <a:pt x="8" y="17"/>
                  </a:lnTo>
                  <a:lnTo>
                    <a:pt x="14" y="15"/>
                  </a:lnTo>
                  <a:lnTo>
                    <a:pt x="17" y="12"/>
                  </a:lnTo>
                  <a:lnTo>
                    <a:pt x="23" y="12"/>
                  </a:lnTo>
                  <a:lnTo>
                    <a:pt x="25" y="10"/>
                  </a:lnTo>
                  <a:lnTo>
                    <a:pt x="29" y="12"/>
                  </a:lnTo>
                  <a:lnTo>
                    <a:pt x="29" y="17"/>
                  </a:lnTo>
                  <a:lnTo>
                    <a:pt x="33" y="21"/>
                  </a:lnTo>
                  <a:lnTo>
                    <a:pt x="34" y="25"/>
                  </a:lnTo>
                  <a:lnTo>
                    <a:pt x="36" y="27"/>
                  </a:lnTo>
                  <a:lnTo>
                    <a:pt x="42" y="29"/>
                  </a:lnTo>
                  <a:lnTo>
                    <a:pt x="48" y="27"/>
                  </a:lnTo>
                  <a:lnTo>
                    <a:pt x="52" y="21"/>
                  </a:lnTo>
                  <a:lnTo>
                    <a:pt x="55" y="15"/>
                  </a:lnTo>
                  <a:lnTo>
                    <a:pt x="59" y="8"/>
                  </a:lnTo>
                  <a:lnTo>
                    <a:pt x="61" y="0"/>
                  </a:lnTo>
                  <a:lnTo>
                    <a:pt x="93" y="12"/>
                  </a:lnTo>
                  <a:lnTo>
                    <a:pt x="93" y="1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029" name="Picture 5" descr="C:\Documents and Settings\Becky Shabek\Local Settings\Temporary Internet Files\Content.IE5\77PHUOKE\MC900434667[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163021" y="3134604"/>
            <a:ext cx="2083247" cy="20193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 Placeholder 1"/>
          <p:cNvSpPr>
            <a:spLocks noGrp="1"/>
          </p:cNvSpPr>
          <p:nvPr>
            <p:ph type="body" sz="half" idx="2"/>
          </p:nvPr>
        </p:nvSpPr>
        <p:spPr/>
        <p:txBody>
          <a:bodyPr>
            <a:normAutofit/>
          </a:bodyPr>
          <a:lstStyle/>
          <a:p>
            <a:r>
              <a:rPr lang="en-US" dirty="0"/>
              <a:t>Harry’s </a:t>
            </a:r>
            <a:r>
              <a:rPr lang="en-US" dirty="0" smtClean="0"/>
              <a:t>Brain</a:t>
            </a:r>
            <a:endParaRPr lang="en-US" dirty="0"/>
          </a:p>
        </p:txBody>
      </p:sp>
      <p:sp>
        <p:nvSpPr>
          <p:cNvPr id="6" name="Title 5"/>
          <p:cNvSpPr>
            <a:spLocks noGrp="1"/>
          </p:cNvSpPr>
          <p:nvPr>
            <p:ph type="title"/>
          </p:nvPr>
        </p:nvSpPr>
        <p:spPr>
          <a:xfrm>
            <a:off x="352426" y="228600"/>
            <a:ext cx="8410574" cy="1066800"/>
          </a:xfrm>
        </p:spPr>
        <p:txBody>
          <a:bodyPr>
            <a:normAutofit fontScale="90000"/>
          </a:bodyPr>
          <a:lstStyle/>
          <a:p>
            <a:r>
              <a:rPr lang="en-US" dirty="0"/>
              <a:t>The Affect-Reason-Utility Programs (ARU)</a:t>
            </a:r>
          </a:p>
        </p:txBody>
      </p:sp>
      <p:pic>
        <p:nvPicPr>
          <p:cNvPr id="1026" name="Picture 2" descr="C:\Documents and Settings\Becky Shabek\Local Settings\Temporary Internet Files\Content.IE5\N6RGDXM9\MC900133537[1].wmf"/>
          <p:cNvPicPr>
            <a:picLocks noGrp="1" noChangeAspect="1" noChangeArrowheads="1"/>
          </p:cNvPicPr>
          <p:nvPr>
            <p:ph sz="quarter" idx="13"/>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82497" y="5052254"/>
            <a:ext cx="1924259" cy="1805746"/>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C:\Documents and Settings\Becky Shabek\Local Settings\Temporary Internet Files\Content.IE5\P9BR8XYS\MC900233594[1].wmf"/>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42914" y="3657040"/>
            <a:ext cx="992241" cy="498393"/>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Documents and Settings\Becky Shabek\Local Settings\Temporary Internet Files\Content.IE5\YOKQ37NX\MC900140531[1].wmf"/>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066228" y="3519764"/>
            <a:ext cx="805434" cy="920771"/>
          </a:xfrm>
          <a:prstGeom prst="rect">
            <a:avLst/>
          </a:prstGeom>
          <a:noFill/>
          <a:extLst>
            <a:ext uri="{909E8E84-426E-40DD-AFC4-6F175D3DCCD1}">
              <a14:hiddenFill xmlns:a14="http://schemas.microsoft.com/office/drawing/2010/main" xmlns="">
                <a:solidFill>
                  <a:srgbClr val="FFFFFF"/>
                </a:solidFill>
              </a14:hiddenFill>
            </a:ext>
          </a:extLst>
        </p:spPr>
      </p:pic>
      <p:pic>
        <p:nvPicPr>
          <p:cNvPr id="1031" name="Picture 7" descr="C:\Documents and Settings\Becky Shabek\Local Settings\Temporary Internet Files\Content.IE5\77PHUOKE\MC900013097[1].wmf"/>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738855" y="1389248"/>
            <a:ext cx="1740205" cy="2590902"/>
          </a:xfrm>
          <a:prstGeom prst="rect">
            <a:avLst/>
          </a:prstGeom>
          <a:noFill/>
          <a:extLst>
            <a:ext uri="{909E8E84-426E-40DD-AFC4-6F175D3DCCD1}">
              <a14:hiddenFill xmlns:a14="http://schemas.microsoft.com/office/drawing/2010/main" xmlns="">
                <a:solidFill>
                  <a:srgbClr val="FFFFFF"/>
                </a:solidFill>
              </a14:hiddenFill>
            </a:ext>
          </a:extLst>
        </p:spPr>
      </p:pic>
      <p:pic>
        <p:nvPicPr>
          <p:cNvPr id="1096" name="Picture 72" descr="C:\Documents and Settings\Becky Shabek\Local Settings\Temporary Internet Files\Content.IE5\GLYBRESR\MC900434667[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082146" y="4278813"/>
            <a:ext cx="1693240" cy="1465304"/>
          </a:xfrm>
          <a:prstGeom prst="rect">
            <a:avLst/>
          </a:prstGeom>
          <a:noFill/>
          <a:extLst>
            <a:ext uri="{909E8E84-426E-40DD-AFC4-6F175D3DCCD1}">
              <a14:hiddenFill xmlns:a14="http://schemas.microsoft.com/office/drawing/2010/main" xmlns="">
                <a:solidFill>
                  <a:srgbClr val="FFFFFF"/>
                </a:solidFill>
              </a14:hiddenFill>
            </a:ext>
          </a:extLst>
        </p:spPr>
      </p:pic>
      <p:sp>
        <p:nvSpPr>
          <p:cNvPr id="1065" name="TextBox 1064"/>
          <p:cNvSpPr txBox="1"/>
          <p:nvPr/>
        </p:nvSpPr>
        <p:spPr>
          <a:xfrm>
            <a:off x="3269928" y="4642133"/>
            <a:ext cx="1564348" cy="369332"/>
          </a:xfrm>
          <a:prstGeom prst="rect">
            <a:avLst/>
          </a:prstGeom>
          <a:noFill/>
        </p:spPr>
        <p:txBody>
          <a:bodyPr wrap="square" rtlCol="0">
            <a:spAutoFit/>
          </a:bodyPr>
          <a:lstStyle/>
          <a:p>
            <a:r>
              <a:rPr lang="en-US" dirty="0" smtClean="0">
                <a:solidFill>
                  <a:srgbClr val="FF0000"/>
                </a:solidFill>
                <a:latin typeface="Brush Script MT" pitchFamily="66" charset="0"/>
              </a:rPr>
              <a:t>Methods</a:t>
            </a:r>
            <a:r>
              <a:rPr lang="en-US" dirty="0" smtClean="0">
                <a:solidFill>
                  <a:srgbClr val="FF0000"/>
                </a:solidFill>
              </a:rPr>
              <a:t>….</a:t>
            </a:r>
          </a:p>
        </p:txBody>
      </p:sp>
      <p:pic>
        <p:nvPicPr>
          <p:cNvPr id="5" name="Picture 2" descr="C:\Documents and Settings\Becky Shabek\Desktop\562px-Constudconn.gif"/>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5445193" y="2759871"/>
            <a:ext cx="3566465" cy="38012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77667459"/>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914400"/>
            <a:ext cx="8410574" cy="5273040"/>
          </a:xfrm>
        </p:spPr>
        <p:txBody>
          <a:bodyPr>
            <a:normAutofit fontScale="92500" lnSpcReduction="10000"/>
          </a:bodyPr>
          <a:lstStyle/>
          <a:p>
            <a:r>
              <a:rPr lang="en-US" dirty="0" smtClean="0"/>
              <a:t>The </a:t>
            </a:r>
            <a:r>
              <a:rPr lang="en-US" dirty="0"/>
              <a:t>early scientific revolutions view and the threat to rationality</a:t>
            </a:r>
            <a:r>
              <a:rPr lang="en-US" dirty="0" smtClean="0"/>
              <a:t>.</a:t>
            </a:r>
          </a:p>
          <a:p>
            <a:r>
              <a:rPr lang="en-US" dirty="0"/>
              <a:t>Incommensurability is not easily defined. Its root in the philosophy of science, borrowed from its use in mathematics, is found in </a:t>
            </a:r>
            <a:r>
              <a:rPr lang="en-US" dirty="0" err="1"/>
              <a:t>Feyerabend</a:t>
            </a:r>
            <a:r>
              <a:rPr lang="en-US" dirty="0"/>
              <a:t> (1962) and Kuhn (1962). Most simply, Incommensurability is captured by the slogan "having no common measure." Nearly fifty years of explication and modification of the common base found in this slogan have provided a rich tapestry of thought that is sometimes far removed from its origin. Howard </a:t>
            </a:r>
            <a:r>
              <a:rPr lang="en-US" dirty="0" err="1"/>
              <a:t>Sankey</a:t>
            </a:r>
            <a:r>
              <a:rPr lang="en-US" dirty="0"/>
              <a:t> (1994), as a first approach to his interpretation of semantic Incommensurability says,</a:t>
            </a:r>
          </a:p>
          <a:p>
            <a:endParaRPr lang="en-US" dirty="0"/>
          </a:p>
          <a:p>
            <a:pPr marL="914400" algn="just"/>
            <a:r>
              <a:rPr lang="en-US" dirty="0"/>
              <a:t>to say that a pair of theories is incommensurable is to say that the theories do not share a common language or that the terms they employ do not have common meaning. . . . The languages of competing or successive theories in the same domain may differ with respect to the meaning, and even the reference, of their terms (p. 1).</a:t>
            </a:r>
          </a:p>
          <a:p>
            <a:endParaRPr lang="en-US" dirty="0"/>
          </a:p>
          <a:p>
            <a:r>
              <a:rPr lang="en-US" dirty="0"/>
              <a:t> The result will be failure of </a:t>
            </a:r>
            <a:r>
              <a:rPr lang="en-US" dirty="0" err="1"/>
              <a:t>intertranslatablity</a:t>
            </a:r>
            <a:r>
              <a:rPr lang="en-US" dirty="0" smtClean="0"/>
              <a:t>.  </a:t>
            </a:r>
            <a:r>
              <a:rPr lang="en-US" dirty="0"/>
              <a:t>Such a result has been found to be unacceptable by commentators because it seems to make rational comparison of incommensurable theories impossible.</a:t>
            </a:r>
          </a:p>
        </p:txBody>
      </p:sp>
      <p:sp>
        <p:nvSpPr>
          <p:cNvPr id="3" name="Title 2"/>
          <p:cNvSpPr>
            <a:spLocks noGrp="1"/>
          </p:cNvSpPr>
          <p:nvPr>
            <p:ph type="title"/>
          </p:nvPr>
        </p:nvSpPr>
        <p:spPr/>
        <p:txBody>
          <a:bodyPr>
            <a:normAutofit fontScale="90000"/>
          </a:bodyPr>
          <a:lstStyle/>
          <a:p>
            <a:r>
              <a:rPr lang="en-US" dirty="0"/>
              <a:t>Incommensurability</a:t>
            </a:r>
            <a:br>
              <a:rPr lang="en-US" dirty="0"/>
            </a:br>
            <a:endParaRPr lang="en-US" dirty="0"/>
          </a:p>
        </p:txBody>
      </p:sp>
    </p:spTree>
    <p:extLst>
      <p:ext uri="{BB962C8B-B14F-4D97-AF65-F5344CB8AC3E}">
        <p14:creationId xmlns:p14="http://schemas.microsoft.com/office/powerpoint/2010/main" xmlns="" val="3638440463"/>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228600" y="533400"/>
            <a:ext cx="8258174" cy="6324600"/>
          </a:xfrm>
        </p:spPr>
        <p:txBody>
          <a:bodyPr>
            <a:normAutofit fontScale="92500" lnSpcReduction="10000"/>
          </a:bodyPr>
          <a:lstStyle/>
          <a:p>
            <a:pPr marL="342900" indent="-342900" algn="just">
              <a:lnSpc>
                <a:spcPct val="115000"/>
              </a:lnSpc>
              <a:spcBef>
                <a:spcPts val="0"/>
              </a:spcBef>
              <a:spcAft>
                <a:spcPts val="1000"/>
              </a:spcAft>
              <a:buFont typeface="Wingdings" pitchFamily="2" charset="2"/>
              <a:buChar char="q"/>
            </a:pPr>
            <a:r>
              <a:rPr lang="en-US" sz="2400" i="1" dirty="0">
                <a:latin typeface="Calibri"/>
                <a:ea typeface="Calibri"/>
                <a:cs typeface="Times New Roman"/>
              </a:rPr>
              <a:t>According to one version of the knowledge argument, provided with a future completion of science, admitting the possibility of counting a new color perception as contributing to a justified, true, belief commits one to rejection of the mind-body identity theory.  </a:t>
            </a:r>
            <a:endParaRPr lang="en-US" sz="2400" i="1" dirty="0" smtClean="0">
              <a:latin typeface="Calibri"/>
              <a:ea typeface="Calibri"/>
              <a:cs typeface="Times New Roman"/>
            </a:endParaRPr>
          </a:p>
          <a:p>
            <a:pPr marL="342900" indent="-342900" algn="just">
              <a:lnSpc>
                <a:spcPct val="115000"/>
              </a:lnSpc>
              <a:spcBef>
                <a:spcPts val="0"/>
              </a:spcBef>
              <a:spcAft>
                <a:spcPts val="1000"/>
              </a:spcAft>
              <a:buFont typeface="Wingdings" pitchFamily="2" charset="2"/>
              <a:buChar char="q"/>
            </a:pPr>
            <a:r>
              <a:rPr lang="en-US" sz="2400" i="1" dirty="0" smtClean="0">
                <a:latin typeface="Calibri"/>
                <a:ea typeface="Calibri"/>
                <a:cs typeface="Times New Roman"/>
              </a:rPr>
              <a:t>Prior </a:t>
            </a:r>
            <a:r>
              <a:rPr lang="en-US" sz="2400" i="1" dirty="0">
                <a:latin typeface="Calibri"/>
                <a:ea typeface="Calibri"/>
                <a:cs typeface="Times New Roman"/>
              </a:rPr>
              <a:t>debate has been limited to traditional conceptions of knowledge.   However, novel computer models of parallel distributed brain processes may offer fresh insight into the force of the knowledge argument</a:t>
            </a:r>
            <a:r>
              <a:rPr lang="en-US" sz="2400" i="1" dirty="0" smtClean="0">
                <a:latin typeface="Calibri"/>
                <a:ea typeface="Calibri"/>
                <a:cs typeface="Times New Roman"/>
              </a:rPr>
              <a:t>.</a:t>
            </a:r>
          </a:p>
          <a:p>
            <a:pPr marL="342900" indent="-342900" algn="just">
              <a:lnSpc>
                <a:spcPct val="115000"/>
              </a:lnSpc>
              <a:spcBef>
                <a:spcPts val="0"/>
              </a:spcBef>
              <a:spcAft>
                <a:spcPts val="1000"/>
              </a:spcAft>
              <a:buFont typeface="Wingdings" pitchFamily="2" charset="2"/>
              <a:buChar char="q"/>
            </a:pPr>
            <a:r>
              <a:rPr lang="en-US" sz="2400" i="1" dirty="0" smtClean="0">
                <a:latin typeface="Calibri"/>
                <a:ea typeface="Calibri"/>
                <a:cs typeface="Times New Roman"/>
              </a:rPr>
              <a:t> </a:t>
            </a:r>
            <a:r>
              <a:rPr lang="en-US" sz="2400" i="1" dirty="0">
                <a:latin typeface="Calibri"/>
                <a:ea typeface="Calibri"/>
                <a:cs typeface="Times New Roman"/>
              </a:rPr>
              <a:t>I will demonstrate a series of ever more complex models that begin with two mutually constraining scientific values supposed to be functionally realized in human and animal brains. </a:t>
            </a:r>
            <a:endParaRPr lang="en-US" sz="2400" i="1" dirty="0" smtClean="0">
              <a:latin typeface="Calibri"/>
              <a:ea typeface="Calibri"/>
              <a:cs typeface="Times New Roman"/>
            </a:endParaRPr>
          </a:p>
          <a:p>
            <a:pPr marL="342900" indent="-342900" algn="just">
              <a:lnSpc>
                <a:spcPct val="115000"/>
              </a:lnSpc>
              <a:spcBef>
                <a:spcPts val="0"/>
              </a:spcBef>
              <a:spcAft>
                <a:spcPts val="1000"/>
              </a:spcAft>
              <a:buFont typeface="Wingdings" pitchFamily="2" charset="2"/>
              <a:buChar char="q"/>
            </a:pPr>
            <a:r>
              <a:rPr lang="en-US" sz="2400" i="1" dirty="0" smtClean="0">
                <a:latin typeface="Calibri"/>
                <a:ea typeface="Calibri"/>
                <a:cs typeface="Times New Roman"/>
              </a:rPr>
              <a:t> </a:t>
            </a:r>
            <a:r>
              <a:rPr lang="en-US" sz="2400" i="1" dirty="0">
                <a:latin typeface="Calibri"/>
                <a:ea typeface="Calibri"/>
                <a:cs typeface="Times New Roman"/>
              </a:rPr>
              <a:t>I will suggest a neural mechanism underlying rationality and recast the knowledge argument in terms of an updated version of Kuhn’s Incommensurability thesis.</a:t>
            </a:r>
            <a:endParaRPr lang="en-US" sz="2400" dirty="0">
              <a:latin typeface="Calibri"/>
              <a:ea typeface="Calibri"/>
              <a:cs typeface="Times New Roman"/>
            </a:endParaRPr>
          </a:p>
          <a:p>
            <a:endParaRPr lang="en-US" dirty="0"/>
          </a:p>
        </p:txBody>
      </p:sp>
    </p:spTree>
    <p:extLst>
      <p:ext uri="{BB962C8B-B14F-4D97-AF65-F5344CB8AC3E}">
        <p14:creationId xmlns:p14="http://schemas.microsoft.com/office/powerpoint/2010/main" xmlns="" val="3249323029"/>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85000" lnSpcReduction="10000"/>
          </a:bodyPr>
          <a:lstStyle/>
          <a:p>
            <a:r>
              <a:rPr lang="en-US" dirty="0" smtClean="0"/>
              <a:t>The </a:t>
            </a:r>
            <a:r>
              <a:rPr lang="en-US" dirty="0"/>
              <a:t>revised taxonomic view</a:t>
            </a:r>
          </a:p>
          <a:p>
            <a:endParaRPr lang="en-US" dirty="0"/>
          </a:p>
          <a:p>
            <a:r>
              <a:rPr lang="en-US" dirty="0"/>
              <a:t>In part to meet such objections, Kuhn refined his semantic conception of incommensurability by localizing the phenomenon to taxonomic differences between competing vocabularies,</a:t>
            </a:r>
          </a:p>
          <a:p>
            <a:endParaRPr lang="en-US" dirty="0"/>
          </a:p>
          <a:p>
            <a:pPr marL="914400"/>
            <a:r>
              <a:rPr lang="en-US" dirty="0"/>
              <a:t>To the extent that I'm concerned with language and with meanings at all . . . it is with the meanings of a restricted class of terms. Roughly speaking, they are taxonomic terms, a widespread category that includes natural kinds, artificial kinds, social kinds, and probably others. . . . If different speech communities have taxonomies that differ in some local area, then members of one of them can (and occasionally will) make statements that, though fully meaningful within that speech community, cannot in principle be articulated by members of the other (1991 p. 315).</a:t>
            </a:r>
          </a:p>
          <a:p>
            <a:endParaRPr lang="en-US" dirty="0"/>
          </a:p>
          <a:p>
            <a:r>
              <a:rPr lang="en-US" dirty="0"/>
              <a:t>On this version of semantic incommensurability, a basis for dialogue and comparison between competing theories is still possible because there are possibilities of translation in unaffected areas of the respective languages.</a:t>
            </a:r>
          </a:p>
        </p:txBody>
      </p:sp>
      <p:sp>
        <p:nvSpPr>
          <p:cNvPr id="3" name="Title 2"/>
          <p:cNvSpPr>
            <a:spLocks noGrp="1"/>
          </p:cNvSpPr>
          <p:nvPr>
            <p:ph type="title"/>
          </p:nvPr>
        </p:nvSpPr>
        <p:spPr/>
        <p:txBody>
          <a:bodyPr>
            <a:normAutofit fontScale="90000"/>
          </a:bodyPr>
          <a:lstStyle/>
          <a:p>
            <a:r>
              <a:rPr lang="en-US" dirty="0"/>
              <a:t>Incommensurability</a:t>
            </a:r>
            <a:br>
              <a:rPr lang="en-US" dirty="0"/>
            </a:br>
            <a:endParaRPr lang="en-US" dirty="0"/>
          </a:p>
        </p:txBody>
      </p:sp>
    </p:spTree>
    <p:extLst>
      <p:ext uri="{BB962C8B-B14F-4D97-AF65-F5344CB8AC3E}">
        <p14:creationId xmlns:p14="http://schemas.microsoft.com/office/powerpoint/2010/main" xmlns="" val="3269773764"/>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By contrast methodological incommensurability focuses upon the actions through which scientist acquire and maintain confidence in their theories.  The methodological incommensurability thesis is the thesis that alternative scientific theories may be incommensurable due to absence of common standards of theory appraisal.  In The Structure of Scientific Revolutions, Kuhn (1970) claimed that new theory acceptance is conditioned on preexisting methodological norms of evaluation, “There is no standard higher than the assent of the relevant community” (p.94).  Standards of theory appraisal depend on and vary with the currently dominant scientific paradigm.  Just in case methods of appraisal must vary between competing theories within a scientific domain such theories will have no common measure and thus be incommensurable.  The rationality of scientific theory acceptance, it seems, depends upon shared objective standards of theory appraisal. But, the goals and desires that motivate methods of appraisal may vary without restriction. </a:t>
            </a:r>
          </a:p>
        </p:txBody>
      </p:sp>
    </p:spTree>
    <p:extLst>
      <p:ext uri="{BB962C8B-B14F-4D97-AF65-F5344CB8AC3E}">
        <p14:creationId xmlns:p14="http://schemas.microsoft.com/office/powerpoint/2010/main" xmlns="" val="3136746251"/>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1828800"/>
            <a:ext cx="7680960" cy="4358640"/>
          </a:xfrm>
        </p:spPr>
        <p:txBody>
          <a:bodyPr>
            <a:normAutofit/>
          </a:bodyPr>
          <a:lstStyle/>
          <a:p>
            <a:r>
              <a:rPr lang="en-US" dirty="0"/>
              <a:t>If we consider incommensurability as a subject of scientific study, it’s easy to see that to solve for semantic incommensurability one provides an appraisal method to study the semantic phenomenon.  </a:t>
            </a:r>
            <a:r>
              <a:rPr lang="en-US" dirty="0" smtClean="0"/>
              <a:t>Connectionism  opts </a:t>
            </a:r>
            <a:r>
              <a:rPr lang="en-US" dirty="0"/>
              <a:t>for methods like logical analysis and </a:t>
            </a:r>
            <a:r>
              <a:rPr lang="en-US" dirty="0" err="1"/>
              <a:t>neuro</a:t>
            </a:r>
            <a:r>
              <a:rPr lang="en-US" dirty="0"/>
              <a:t>-computational modeling using parallel distributive processing.   But, we immediately see that the rationality of the undertaking is compromised by the problem of methodological </a:t>
            </a:r>
            <a:r>
              <a:rPr lang="en-US" dirty="0" smtClean="0"/>
              <a:t>incommensurability unless a meta-methodological standard can be provided. </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a:t>Incommensurability</a:t>
            </a:r>
            <a:br>
              <a:rPr lang="en-US" dirty="0"/>
            </a:br>
            <a:endParaRPr lang="en-US" dirty="0"/>
          </a:p>
        </p:txBody>
      </p:sp>
    </p:spTree>
    <p:extLst>
      <p:ext uri="{BB962C8B-B14F-4D97-AF65-F5344CB8AC3E}">
        <p14:creationId xmlns:p14="http://schemas.microsoft.com/office/powerpoint/2010/main" xmlns="" val="2678998022"/>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1143000"/>
            <a:ext cx="8486774" cy="5715000"/>
          </a:xfrm>
        </p:spPr>
        <p:txBody>
          <a:bodyPr>
            <a:normAutofit/>
          </a:bodyPr>
          <a:lstStyle/>
          <a:p>
            <a:pPr marL="457200" lvl="1" indent="-285750">
              <a:buFont typeface="Wingdings" pitchFamily="2" charset="2"/>
              <a:buChar char="q"/>
            </a:pPr>
            <a:r>
              <a:rPr lang="en-US" sz="2000" dirty="0" smtClean="0"/>
              <a:t>A </a:t>
            </a:r>
            <a:r>
              <a:rPr lang="en-US" sz="2000" dirty="0"/>
              <a:t>plausible PDP explanation of belief justification in terms of coherence and information raises new challenges for defenders  (and critics) of the knowledge argument that could not have been discovered otherwise. Specifically</a:t>
            </a:r>
            <a:r>
              <a:rPr lang="en-US" sz="2000" dirty="0" smtClean="0"/>
              <a:t>,</a:t>
            </a:r>
          </a:p>
          <a:p>
            <a:pPr lvl="1" indent="0">
              <a:buNone/>
            </a:pPr>
            <a:endParaRPr lang="en-US" dirty="0"/>
          </a:p>
          <a:p>
            <a:pPr marL="630238" lvl="2" indent="-285750">
              <a:buFont typeface="Wingdings" pitchFamily="2" charset="2"/>
              <a:buChar char="q"/>
            </a:pPr>
            <a:r>
              <a:rPr lang="en-US" sz="2000" dirty="0"/>
              <a:t>Holistic and competitive information acceptance is better suited for grounding the knowledge argument </a:t>
            </a:r>
            <a:r>
              <a:rPr lang="en-US" dirty="0"/>
              <a:t>because, </a:t>
            </a:r>
            <a:r>
              <a:rPr lang="en-US" dirty="0" smtClean="0"/>
              <a:t>it</a:t>
            </a:r>
            <a:endParaRPr lang="en-US" dirty="0"/>
          </a:p>
          <a:p>
            <a:pPr marL="803275" lvl="3" indent="-285750">
              <a:buFont typeface="Wingdings" pitchFamily="2" charset="2"/>
              <a:buChar char="q"/>
            </a:pPr>
            <a:r>
              <a:rPr lang="en-US" dirty="0"/>
              <a:t>Comports with current mathematical and neurophysiological theory.</a:t>
            </a:r>
          </a:p>
          <a:p>
            <a:pPr marL="803275" lvl="3" indent="-285750">
              <a:buFont typeface="Wingdings" pitchFamily="2" charset="2"/>
              <a:buChar char="q"/>
            </a:pPr>
            <a:r>
              <a:rPr lang="en-US" dirty="0"/>
              <a:t>Solves the ‘counting knowledge’ problem,</a:t>
            </a:r>
          </a:p>
          <a:p>
            <a:pPr marL="803275" lvl="3" indent="-285750">
              <a:buFont typeface="Wingdings" pitchFamily="2" charset="2"/>
              <a:buChar char="q"/>
            </a:pPr>
            <a:r>
              <a:rPr lang="en-US" dirty="0"/>
              <a:t>Provides a means for dealing with the threat of incommensurability, and</a:t>
            </a:r>
          </a:p>
          <a:p>
            <a:pPr marL="803275" lvl="3" indent="-285750">
              <a:buFont typeface="Wingdings" pitchFamily="2" charset="2"/>
              <a:buChar char="q"/>
            </a:pPr>
            <a:r>
              <a:rPr lang="en-US" dirty="0"/>
              <a:t>Suggests the possibility of un-mined alternative outcomes, e.g., the possibility of less knowledge</a:t>
            </a:r>
            <a:r>
              <a:rPr lang="en-US" dirty="0" smtClean="0"/>
              <a:t>.</a:t>
            </a:r>
          </a:p>
          <a:p>
            <a:pPr marL="803275" lvl="3" indent="-285750">
              <a:buFont typeface="Wingdings" pitchFamily="2" charset="2"/>
              <a:buChar char="q"/>
            </a:pPr>
            <a:endParaRPr lang="en-US" dirty="0"/>
          </a:p>
          <a:p>
            <a:endParaRPr lang="en-US" dirty="0"/>
          </a:p>
        </p:txBody>
      </p:sp>
      <p:sp>
        <p:nvSpPr>
          <p:cNvPr id="3" name="Title 2"/>
          <p:cNvSpPr>
            <a:spLocks noGrp="1"/>
          </p:cNvSpPr>
          <p:nvPr>
            <p:ph type="title"/>
          </p:nvPr>
        </p:nvSpPr>
        <p:spPr>
          <a:xfrm>
            <a:off x="352426" y="228600"/>
            <a:ext cx="7680960" cy="838200"/>
          </a:xfrm>
        </p:spPr>
        <p:txBody>
          <a:bodyPr/>
          <a:lstStyle/>
          <a:p>
            <a:r>
              <a:rPr lang="en-US" dirty="0" smtClean="0"/>
              <a:t>Conclusions  further thoughts</a:t>
            </a:r>
            <a:endParaRPr lang="en-US" dirty="0"/>
          </a:p>
        </p:txBody>
      </p:sp>
    </p:spTree>
    <p:extLst>
      <p:ext uri="{BB962C8B-B14F-4D97-AF65-F5344CB8AC3E}">
        <p14:creationId xmlns:p14="http://schemas.microsoft.com/office/powerpoint/2010/main" xmlns="" val="983750858"/>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2514600"/>
            <a:ext cx="7680960" cy="2667000"/>
          </a:xfrm>
        </p:spPr>
        <p:txBody>
          <a:bodyPr/>
          <a:lstStyle/>
          <a:p>
            <a:pPr marL="285750" indent="-285750">
              <a:buFont typeface="Wingdings" pitchFamily="2" charset="2"/>
              <a:buChar char="q"/>
            </a:pPr>
            <a:r>
              <a:rPr lang="en-US" dirty="0" smtClean="0"/>
              <a:t>Possible  teaching tools</a:t>
            </a:r>
          </a:p>
          <a:p>
            <a:pPr marL="285750" indent="-285750">
              <a:buFont typeface="Wingdings" pitchFamily="2" charset="2"/>
              <a:buChar char="q"/>
            </a:pPr>
            <a:r>
              <a:rPr lang="en-US" dirty="0" smtClean="0"/>
              <a:t>Possible mental health treatments.</a:t>
            </a:r>
            <a:endParaRPr lang="en-US" dirty="0"/>
          </a:p>
        </p:txBody>
      </p:sp>
      <p:sp>
        <p:nvSpPr>
          <p:cNvPr id="3" name="Title 2"/>
          <p:cNvSpPr>
            <a:spLocks noGrp="1"/>
          </p:cNvSpPr>
          <p:nvPr>
            <p:ph type="title"/>
          </p:nvPr>
        </p:nvSpPr>
        <p:spPr/>
        <p:txBody>
          <a:bodyPr/>
          <a:lstStyle/>
          <a:p>
            <a:r>
              <a:rPr lang="en-US" dirty="0" smtClean="0"/>
              <a:t>Some practical outcomes</a:t>
            </a:r>
            <a:endParaRPr lang="en-US" dirty="0"/>
          </a:p>
        </p:txBody>
      </p:sp>
    </p:spTree>
    <p:extLst>
      <p:ext uri="{BB962C8B-B14F-4D97-AF65-F5344CB8AC3E}">
        <p14:creationId xmlns:p14="http://schemas.microsoft.com/office/powerpoint/2010/main" xmlns="" val="262034422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0" y="609600"/>
            <a:ext cx="9144000" cy="6248400"/>
          </a:xfrm>
        </p:spPr>
        <p:txBody>
          <a:bodyPr>
            <a:normAutofit/>
          </a:bodyPr>
          <a:lstStyle/>
          <a:p>
            <a:pPr marL="457200" lvl="1" indent="-285750">
              <a:buFont typeface="Wingdings" pitchFamily="2" charset="2"/>
              <a:buChar char="q"/>
            </a:pPr>
            <a:endParaRPr lang="en-US" sz="900" dirty="0" smtClean="0"/>
          </a:p>
          <a:p>
            <a:pPr marL="457200" lvl="1" indent="-285750">
              <a:buFont typeface="Wingdings" pitchFamily="2" charset="2"/>
              <a:buChar char="q"/>
            </a:pPr>
            <a:r>
              <a:rPr lang="en-US" sz="3200" dirty="0" smtClean="0"/>
              <a:t>The  </a:t>
            </a:r>
            <a:r>
              <a:rPr lang="en-US" sz="3200" dirty="0"/>
              <a:t>Knowledge Argument</a:t>
            </a:r>
          </a:p>
          <a:p>
            <a:pPr marL="630238" lvl="2" indent="-285750">
              <a:buFont typeface="Wingdings" pitchFamily="2" charset="2"/>
              <a:buChar char="q"/>
            </a:pPr>
            <a:r>
              <a:rPr lang="en-US" sz="2000" dirty="0"/>
              <a:t>There’s Something About Mary</a:t>
            </a:r>
          </a:p>
          <a:p>
            <a:pPr marL="630238" lvl="2" indent="-285750">
              <a:buFont typeface="Wingdings" pitchFamily="2" charset="2"/>
              <a:buChar char="q"/>
            </a:pPr>
            <a:r>
              <a:rPr lang="en-US" sz="2000" dirty="0"/>
              <a:t>Consensus from traditional debate</a:t>
            </a:r>
          </a:p>
          <a:p>
            <a:pPr marL="630238" lvl="2" indent="-285750">
              <a:buFont typeface="Wingdings" pitchFamily="2" charset="2"/>
              <a:buChar char="q"/>
            </a:pPr>
            <a:r>
              <a:rPr lang="en-US" sz="2000" dirty="0"/>
              <a:t>the contested underlying </a:t>
            </a:r>
            <a:r>
              <a:rPr lang="en-US" sz="2000" dirty="0" smtClean="0"/>
              <a:t>assumption</a:t>
            </a:r>
            <a:endParaRPr lang="en-US" sz="2000" dirty="0"/>
          </a:p>
          <a:p>
            <a:pPr marL="457200" lvl="1" indent="-285750">
              <a:buFont typeface="Wingdings" pitchFamily="2" charset="2"/>
              <a:buChar char="q"/>
            </a:pPr>
            <a:r>
              <a:rPr lang="en-US" sz="3200" dirty="0"/>
              <a:t>Scientific naturalism </a:t>
            </a:r>
            <a:r>
              <a:rPr lang="en-US" sz="3200" dirty="0" smtClean="0"/>
              <a:t>&amp; the </a:t>
            </a:r>
            <a:r>
              <a:rPr lang="en-US" sz="3200" dirty="0"/>
              <a:t>connectionist program</a:t>
            </a:r>
          </a:p>
          <a:p>
            <a:pPr marL="630238" lvl="2" indent="-285750">
              <a:buFont typeface="Wingdings" pitchFamily="2" charset="2"/>
              <a:buChar char="q"/>
            </a:pPr>
            <a:r>
              <a:rPr lang="en-US" sz="2000" dirty="0"/>
              <a:t>Foundational issues</a:t>
            </a:r>
          </a:p>
          <a:p>
            <a:pPr marL="630238" lvl="2" indent="-285750">
              <a:buFont typeface="Wingdings" pitchFamily="2" charset="2"/>
              <a:buChar char="q"/>
            </a:pPr>
            <a:r>
              <a:rPr lang="en-US" sz="2000" dirty="0"/>
              <a:t>Model virtues and </a:t>
            </a:r>
            <a:r>
              <a:rPr lang="en-US" sz="2000" dirty="0" smtClean="0"/>
              <a:t>limitations</a:t>
            </a:r>
            <a:endParaRPr lang="en-US" sz="2000" dirty="0"/>
          </a:p>
          <a:p>
            <a:pPr marL="457200" lvl="1" indent="-285750">
              <a:buFont typeface="Wingdings" pitchFamily="2" charset="2"/>
              <a:buChar char="q"/>
            </a:pPr>
            <a:r>
              <a:rPr lang="en-US" sz="3200" dirty="0"/>
              <a:t>Incommensurability</a:t>
            </a:r>
          </a:p>
          <a:p>
            <a:pPr marL="630238" lvl="2" indent="-285750">
              <a:buFont typeface="Wingdings" pitchFamily="2" charset="2"/>
              <a:buChar char="q"/>
            </a:pPr>
            <a:r>
              <a:rPr lang="en-US" sz="2000" dirty="0"/>
              <a:t>The early scientific revolutions view and the threat to rationality.</a:t>
            </a:r>
          </a:p>
          <a:p>
            <a:pPr marL="630238" lvl="2" indent="-285750">
              <a:buFont typeface="Wingdings" pitchFamily="2" charset="2"/>
              <a:buChar char="q"/>
            </a:pPr>
            <a:r>
              <a:rPr lang="en-US" sz="2000" dirty="0"/>
              <a:t>The revised taxonomic view</a:t>
            </a:r>
          </a:p>
          <a:p>
            <a:pPr marL="630238" lvl="2" indent="-285750">
              <a:buFont typeface="Wingdings" pitchFamily="2" charset="2"/>
              <a:buChar char="q"/>
            </a:pPr>
            <a:r>
              <a:rPr lang="en-US" sz="2000" dirty="0"/>
              <a:t>As developed  within the connectionist paradigm</a:t>
            </a:r>
          </a:p>
          <a:p>
            <a:pPr marL="803275" lvl="3" indent="-285750">
              <a:buFont typeface="Wingdings" pitchFamily="2" charset="2"/>
              <a:buChar char="q"/>
            </a:pPr>
            <a:r>
              <a:rPr lang="en-US" sz="2000" dirty="0"/>
              <a:t>Multi-domain </a:t>
            </a:r>
            <a:r>
              <a:rPr lang="en-US" sz="2000" dirty="0" smtClean="0"/>
              <a:t>incommensurability</a:t>
            </a:r>
            <a:endParaRPr lang="en-US" sz="2000" dirty="0"/>
          </a:p>
          <a:p>
            <a:endParaRPr lang="en-US" dirty="0"/>
          </a:p>
          <a:p>
            <a:endParaRPr lang="en-US" dirty="0"/>
          </a:p>
        </p:txBody>
      </p:sp>
      <p:sp>
        <p:nvSpPr>
          <p:cNvPr id="3" name="Title 2"/>
          <p:cNvSpPr>
            <a:spLocks noGrp="1"/>
          </p:cNvSpPr>
          <p:nvPr>
            <p:ph type="title"/>
          </p:nvPr>
        </p:nvSpPr>
        <p:spPr>
          <a:xfrm>
            <a:off x="2362200" y="-76200"/>
            <a:ext cx="5029200" cy="685800"/>
          </a:xfrm>
        </p:spPr>
        <p:txBody>
          <a:bodyPr>
            <a:normAutofit fontScale="90000"/>
          </a:bodyPr>
          <a:lstStyle/>
          <a:p>
            <a:r>
              <a:rPr lang="en-US" dirty="0" smtClean="0"/>
              <a:t>  Three </a:t>
            </a:r>
            <a:r>
              <a:rPr lang="en-US" dirty="0"/>
              <a:t>L</a:t>
            </a:r>
            <a:r>
              <a:rPr lang="en-US" dirty="0" smtClean="0"/>
              <a:t>ines </a:t>
            </a:r>
            <a:r>
              <a:rPr lang="en-US" dirty="0"/>
              <a:t>of T</a:t>
            </a:r>
            <a:r>
              <a:rPr lang="en-US" dirty="0" smtClean="0"/>
              <a:t>hought</a:t>
            </a:r>
            <a:endParaRPr lang="en-US" dirty="0"/>
          </a:p>
        </p:txBody>
      </p:sp>
    </p:spTree>
    <p:extLst>
      <p:ext uri="{BB962C8B-B14F-4D97-AF65-F5344CB8AC3E}">
        <p14:creationId xmlns:p14="http://schemas.microsoft.com/office/powerpoint/2010/main" xmlns="" val="683386417"/>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1000"/>
                                        <p:tgtEl>
                                          <p:spTgt spid="2">
                                            <p:txEl>
                                              <p:pRg st="5" end="5"/>
                                            </p:txEl>
                                          </p:spTgt>
                                        </p:tgtEl>
                                      </p:cBhvr>
                                    </p:animEffect>
                                    <p:anim calcmode="lin" valueType="num">
                                      <p:cBhvr>
                                        <p:cTn id="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8" end="8"/>
                                            </p:txEl>
                                          </p:spTgt>
                                        </p:tgtEl>
                                        <p:attrNameLst>
                                          <p:attrName>style.visibility</p:attrName>
                                        </p:attrNameLst>
                                      </p:cBhvr>
                                      <p:to>
                                        <p:strVal val="visible"/>
                                      </p:to>
                                    </p:set>
                                    <p:animEffect transition="in" filter="fade">
                                      <p:cBhvr>
                                        <p:cTn id="14" dur="1000"/>
                                        <p:tgtEl>
                                          <p:spTgt spid="2">
                                            <p:txEl>
                                              <p:pRg st="8" end="8"/>
                                            </p:txEl>
                                          </p:spTgt>
                                        </p:tgtEl>
                                      </p:cBhvr>
                                    </p:animEffect>
                                    <p:anim calcmode="lin" valueType="num">
                                      <p:cBhvr>
                                        <p:cTn id="1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9" end="9"/>
                                            </p:txEl>
                                          </p:spTgt>
                                        </p:tgtEl>
                                        <p:attrNameLst>
                                          <p:attrName>style.visibility</p:attrName>
                                        </p:attrNameLst>
                                      </p:cBhvr>
                                      <p:to>
                                        <p:strVal val="visible"/>
                                      </p:to>
                                    </p:set>
                                    <p:animEffect transition="in" filter="fade">
                                      <p:cBhvr>
                                        <p:cTn id="56" dur="1000"/>
                                        <p:tgtEl>
                                          <p:spTgt spid="2">
                                            <p:txEl>
                                              <p:pRg st="9" end="9"/>
                                            </p:txEl>
                                          </p:spTgt>
                                        </p:tgtEl>
                                      </p:cBhvr>
                                    </p:animEffect>
                                    <p:anim calcmode="lin" valueType="num">
                                      <p:cBhvr>
                                        <p:cTn id="57"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10" end="10"/>
                                            </p:txEl>
                                          </p:spTgt>
                                        </p:tgtEl>
                                        <p:attrNameLst>
                                          <p:attrName>style.visibility</p:attrName>
                                        </p:attrNameLst>
                                      </p:cBhvr>
                                      <p:to>
                                        <p:strVal val="visible"/>
                                      </p:to>
                                    </p:set>
                                    <p:animEffect transition="in" filter="fade">
                                      <p:cBhvr>
                                        <p:cTn id="63" dur="1000"/>
                                        <p:tgtEl>
                                          <p:spTgt spid="2">
                                            <p:txEl>
                                              <p:pRg st="10" end="10"/>
                                            </p:txEl>
                                          </p:spTgt>
                                        </p:tgtEl>
                                      </p:cBhvr>
                                    </p:animEffect>
                                    <p:anim calcmode="lin" valueType="num">
                                      <p:cBhvr>
                                        <p:cTn id="64"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11" end="11"/>
                                            </p:txEl>
                                          </p:spTgt>
                                        </p:tgtEl>
                                        <p:attrNameLst>
                                          <p:attrName>style.visibility</p:attrName>
                                        </p:attrNameLst>
                                      </p:cBhvr>
                                      <p:to>
                                        <p:strVal val="visible"/>
                                      </p:to>
                                    </p:set>
                                    <p:animEffect transition="in" filter="fade">
                                      <p:cBhvr>
                                        <p:cTn id="70" dur="1000"/>
                                        <p:tgtEl>
                                          <p:spTgt spid="2">
                                            <p:txEl>
                                              <p:pRg st="11" end="11"/>
                                            </p:txEl>
                                          </p:spTgt>
                                        </p:tgtEl>
                                      </p:cBhvr>
                                    </p:animEffect>
                                    <p:anim calcmode="lin" valueType="num">
                                      <p:cBhvr>
                                        <p:cTn id="71"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2" end="12"/>
                                            </p:txEl>
                                          </p:spTgt>
                                        </p:tgtEl>
                                        <p:attrNameLst>
                                          <p:attrName>style.visibility</p:attrName>
                                        </p:attrNameLst>
                                      </p:cBhvr>
                                      <p:to>
                                        <p:strVal val="visible"/>
                                      </p:to>
                                    </p:set>
                                    <p:animEffect transition="in" filter="fade">
                                      <p:cBhvr>
                                        <p:cTn id="77" dur="1000"/>
                                        <p:tgtEl>
                                          <p:spTgt spid="2">
                                            <p:txEl>
                                              <p:pRg st="12" end="12"/>
                                            </p:txEl>
                                          </p:spTgt>
                                        </p:tgtEl>
                                      </p:cBhvr>
                                    </p:animEffect>
                                    <p:anim calcmode="lin" valueType="num">
                                      <p:cBhvr>
                                        <p:cTn id="78"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533400" y="1524000"/>
            <a:ext cx="7680960" cy="4800600"/>
          </a:xfrm>
        </p:spPr>
        <p:txBody>
          <a:bodyPr/>
          <a:lstStyle/>
          <a:p>
            <a:pPr marL="803275" lvl="3" indent="-285750">
              <a:buFont typeface="Wingdings" pitchFamily="2" charset="2"/>
              <a:buChar char="q"/>
            </a:pPr>
            <a:endParaRPr lang="en-US" dirty="0" smtClean="0"/>
          </a:p>
        </p:txBody>
      </p:sp>
      <p:sp>
        <p:nvSpPr>
          <p:cNvPr id="3" name="Title 2"/>
          <p:cNvSpPr>
            <a:spLocks noGrp="1"/>
          </p:cNvSpPr>
          <p:nvPr>
            <p:ph type="title"/>
          </p:nvPr>
        </p:nvSpPr>
        <p:spPr/>
        <p:txBody>
          <a:bodyPr/>
          <a:lstStyle/>
          <a:p>
            <a:r>
              <a:rPr lang="en-US" dirty="0" smtClean="0"/>
              <a:t>Merging three lines of thought</a:t>
            </a:r>
            <a:endParaRPr lang="en-US" dirty="0"/>
          </a:p>
        </p:txBody>
      </p:sp>
    </p:spTree>
    <p:extLst>
      <p:ext uri="{BB962C8B-B14F-4D97-AF65-F5344CB8AC3E}">
        <p14:creationId xmlns:p14="http://schemas.microsoft.com/office/powerpoint/2010/main" xmlns="" val="797535705"/>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838200"/>
            <a:ext cx="8486774" cy="6400800"/>
          </a:xfrm>
        </p:spPr>
        <p:txBody>
          <a:bodyPr>
            <a:normAutofit lnSpcReduction="10000"/>
          </a:bodyPr>
          <a:lstStyle/>
          <a:p>
            <a:r>
              <a:rPr lang="en-US" dirty="0" smtClean="0"/>
              <a:t>There’s </a:t>
            </a:r>
            <a:r>
              <a:rPr lang="en-US" dirty="0"/>
              <a:t>Something About </a:t>
            </a:r>
            <a:r>
              <a:rPr lang="en-US" dirty="0" smtClean="0"/>
              <a:t>Mary:</a:t>
            </a:r>
          </a:p>
          <a:p>
            <a:r>
              <a:rPr lang="en-US" dirty="0"/>
              <a:t>Mary is a brilliant scientist who is, for whatever reason, forced to investigate the world from a black and white room via a black and white television monitor. She specializes in the neurophysiology of vision and acquires, let us suppose, all the physical information there is to obtain about what goes on when we see ripe tomatoes, or the sky, and use terms like ‘red</a:t>
            </a:r>
            <a:r>
              <a:rPr lang="en-US" dirty="0" smtClean="0"/>
              <a:t>’, ‘</a:t>
            </a:r>
            <a:r>
              <a:rPr lang="en-US" dirty="0"/>
              <a:t>blue’, and so on. She discovers, for example, just which wavelength combinations from the sky stimulate the retina, and exactly how this </a:t>
            </a:r>
            <a:r>
              <a:rPr lang="en-US" dirty="0" smtClean="0"/>
              <a:t>produces via </a:t>
            </a:r>
            <a:r>
              <a:rPr lang="en-US" dirty="0"/>
              <a:t>the central nervous system the contraction of the vocal chords and expulsion of air from the lungs that results in the uttering of the </a:t>
            </a:r>
            <a:r>
              <a:rPr lang="en-US" dirty="0" smtClean="0"/>
              <a:t>sentence ‘</a:t>
            </a:r>
            <a:r>
              <a:rPr lang="en-US" dirty="0"/>
              <a:t>The sky is blue’. (It can hardly be denied that it is in principle possible to obtain all this physical information from black and white television, otherwise the Open University would of necessity need to use color television.)</a:t>
            </a:r>
          </a:p>
          <a:p>
            <a:endParaRPr lang="en-US" dirty="0"/>
          </a:p>
          <a:p>
            <a:r>
              <a:rPr lang="en-US" dirty="0"/>
              <a:t>What will happen when Mary is released from her black and white room or is given a color television monitor? Will she learn anything or not? It seems just obvious that she will learn something about the world and our visual experience of it. But then it is inescapable that her previous knowledge was incomplete. But she had all the physical information. </a:t>
            </a:r>
            <a:r>
              <a:rPr lang="en-US" dirty="0" smtClean="0"/>
              <a:t>Ergo there </a:t>
            </a:r>
            <a:r>
              <a:rPr lang="en-US" dirty="0"/>
              <a:t>is more to have than that, and Physicalism is false. </a:t>
            </a:r>
            <a:endParaRPr lang="en-US" dirty="0" smtClean="0"/>
          </a:p>
          <a:p>
            <a:endParaRPr lang="en-US" dirty="0" smtClean="0"/>
          </a:p>
          <a:p>
            <a:r>
              <a:rPr lang="en-US" dirty="0"/>
              <a:t>["Epiphenomenal Qualia" by Frank Jackson first appeared in Philosophical Quarterly, 32 (1982), pp. 127-36.]</a:t>
            </a:r>
          </a:p>
        </p:txBody>
      </p:sp>
      <p:sp>
        <p:nvSpPr>
          <p:cNvPr id="3" name="Title 2"/>
          <p:cNvSpPr>
            <a:spLocks noGrp="1"/>
          </p:cNvSpPr>
          <p:nvPr>
            <p:ph type="title"/>
          </p:nvPr>
        </p:nvSpPr>
        <p:spPr/>
        <p:txBody>
          <a:bodyPr>
            <a:normAutofit fontScale="90000"/>
          </a:bodyPr>
          <a:lstStyle/>
          <a:p>
            <a:r>
              <a:rPr lang="en-US" dirty="0"/>
              <a:t>The  Knowledge Argument</a:t>
            </a:r>
            <a:br>
              <a:rPr lang="en-US" dirty="0"/>
            </a:br>
            <a:endParaRPr lang="en-US" dirty="0"/>
          </a:p>
        </p:txBody>
      </p:sp>
    </p:spTree>
    <p:extLst>
      <p:ext uri="{BB962C8B-B14F-4D97-AF65-F5344CB8AC3E}">
        <p14:creationId xmlns:p14="http://schemas.microsoft.com/office/powerpoint/2010/main" xmlns="" val="803960922"/>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838200"/>
            <a:ext cx="8410574" cy="5715000"/>
          </a:xfrm>
        </p:spPr>
        <p:txBody>
          <a:bodyPr>
            <a:normAutofit/>
          </a:bodyPr>
          <a:lstStyle/>
          <a:p>
            <a:r>
              <a:rPr lang="en-US" sz="2400" dirty="0" smtClean="0"/>
              <a:t>Consensus </a:t>
            </a:r>
            <a:r>
              <a:rPr lang="en-US" sz="2400" dirty="0"/>
              <a:t>from traditional </a:t>
            </a:r>
            <a:r>
              <a:rPr lang="en-US" sz="2400" dirty="0" smtClean="0"/>
              <a:t>debate:</a:t>
            </a:r>
          </a:p>
          <a:p>
            <a:r>
              <a:rPr lang="en-US" sz="2400" dirty="0"/>
              <a:t> 	</a:t>
            </a:r>
            <a:r>
              <a:rPr lang="en-US" sz="2400" dirty="0" smtClean="0"/>
              <a:t>Even Jackson he </a:t>
            </a:r>
            <a:r>
              <a:rPr lang="en-US" sz="2400" dirty="0"/>
              <a:t>changes his mind in </a:t>
            </a:r>
            <a:r>
              <a:rPr lang="en-US" sz="2400" dirty="0" smtClean="0"/>
              <a:t>2003.  </a:t>
            </a:r>
          </a:p>
          <a:p>
            <a:pPr marL="342900" indent="-342900">
              <a:buFont typeface="Wingdings" pitchFamily="2" charset="2"/>
              <a:buChar char="q"/>
            </a:pPr>
            <a:r>
              <a:rPr lang="en-US" sz="2400" dirty="0"/>
              <a:t>T</a:t>
            </a:r>
            <a:r>
              <a:rPr lang="en-US" sz="2400" dirty="0" smtClean="0"/>
              <a:t>he </a:t>
            </a:r>
            <a:r>
              <a:rPr lang="en-US" sz="2400" dirty="0"/>
              <a:t>ability reply: on leaving the black-and-white room, Mary gains an ability without learning a new fact</a:t>
            </a:r>
            <a:r>
              <a:rPr lang="en-US" sz="2400" dirty="0" smtClean="0"/>
              <a:t>. </a:t>
            </a:r>
            <a:r>
              <a:rPr lang="en-US" sz="2400" dirty="0"/>
              <a:t>Nemirow 1990 and Lewis 1990 </a:t>
            </a:r>
            <a:r>
              <a:rPr lang="en-US" sz="2400" dirty="0" smtClean="0"/>
              <a:t>  </a:t>
            </a:r>
          </a:p>
          <a:p>
            <a:pPr marL="342900" indent="-342900">
              <a:buFont typeface="Wingdings" pitchFamily="2" charset="2"/>
              <a:buChar char="q"/>
            </a:pPr>
            <a:r>
              <a:rPr lang="en-US" sz="2400" dirty="0"/>
              <a:t>T</a:t>
            </a:r>
            <a:r>
              <a:rPr lang="en-US" sz="2400" dirty="0" smtClean="0"/>
              <a:t>he Fregian old-fact </a:t>
            </a:r>
            <a:r>
              <a:rPr lang="en-US" sz="2400" dirty="0"/>
              <a:t>reply: Mary learns a fact she already knew under a new mode of presentation</a:t>
            </a:r>
            <a:r>
              <a:rPr lang="en-US" sz="2400" dirty="0" smtClean="0"/>
              <a:t>.</a:t>
            </a:r>
            <a:r>
              <a:rPr lang="en-US" sz="2400" dirty="0"/>
              <a:t> </a:t>
            </a:r>
            <a:r>
              <a:rPr lang="en-US" sz="2400" dirty="0" err="1"/>
              <a:t>Loar</a:t>
            </a:r>
            <a:r>
              <a:rPr lang="en-US" sz="2400" dirty="0"/>
              <a:t> 1990 </a:t>
            </a:r>
            <a:r>
              <a:rPr lang="en-US" sz="2400" dirty="0" smtClean="0"/>
              <a:t>  </a:t>
            </a:r>
          </a:p>
          <a:p>
            <a:pPr marL="342900" indent="-342900">
              <a:buFont typeface="Wingdings" pitchFamily="2" charset="2"/>
              <a:buChar char="q"/>
            </a:pPr>
            <a:r>
              <a:rPr lang="en-US" sz="2400" dirty="0"/>
              <a:t>T</a:t>
            </a:r>
            <a:r>
              <a:rPr lang="en-US" sz="2400" dirty="0" smtClean="0"/>
              <a:t>he </a:t>
            </a:r>
            <a:r>
              <a:rPr lang="en-US" sz="2400" dirty="0"/>
              <a:t>acquaintance reply: Mary gains acquaintance with a property without learning new facts</a:t>
            </a:r>
            <a:r>
              <a:rPr lang="en-US" sz="2400" dirty="0" smtClean="0"/>
              <a:t>.</a:t>
            </a:r>
            <a:r>
              <a:rPr lang="en-US" sz="2400" dirty="0"/>
              <a:t> </a:t>
            </a:r>
            <a:r>
              <a:rPr lang="en-US" sz="2400" dirty="0" smtClean="0"/>
              <a:t> </a:t>
            </a:r>
            <a:r>
              <a:rPr lang="en-US" sz="2400" dirty="0" err="1" smtClean="0"/>
              <a:t>Conee</a:t>
            </a:r>
            <a:r>
              <a:rPr lang="en-US" sz="2400" dirty="0" smtClean="0"/>
              <a:t> </a:t>
            </a:r>
            <a:r>
              <a:rPr lang="en-US" sz="2400" dirty="0"/>
              <a:t>1985 </a:t>
            </a:r>
            <a:r>
              <a:rPr lang="en-US" sz="2400" dirty="0" smtClean="0"/>
              <a:t>  </a:t>
            </a:r>
          </a:p>
          <a:p>
            <a:pPr marL="342900" indent="-342900">
              <a:buFont typeface="Wingdings" pitchFamily="2" charset="2"/>
              <a:buChar char="q"/>
            </a:pPr>
            <a:r>
              <a:rPr lang="en-US" sz="2400" dirty="0" smtClean="0"/>
              <a:t>Failure of imagination view. Mary could </a:t>
            </a:r>
            <a:r>
              <a:rPr lang="en-US" sz="2400" dirty="0"/>
              <a:t>know about color experience from inside her room</a:t>
            </a:r>
            <a:r>
              <a:rPr lang="en-US" sz="2400" dirty="0" smtClean="0"/>
              <a:t>.</a:t>
            </a:r>
            <a:r>
              <a:rPr lang="en-US" sz="2400" dirty="0"/>
              <a:t> Dennett 2006 </a:t>
            </a:r>
            <a:r>
              <a:rPr lang="en-US" sz="2400" dirty="0" smtClean="0"/>
              <a:t>  </a:t>
            </a:r>
          </a:p>
        </p:txBody>
      </p:sp>
      <p:sp>
        <p:nvSpPr>
          <p:cNvPr id="3" name="Title 2"/>
          <p:cNvSpPr>
            <a:spLocks noGrp="1"/>
          </p:cNvSpPr>
          <p:nvPr>
            <p:ph type="title"/>
          </p:nvPr>
        </p:nvSpPr>
        <p:spPr/>
        <p:txBody>
          <a:bodyPr>
            <a:normAutofit fontScale="90000"/>
          </a:bodyPr>
          <a:lstStyle/>
          <a:p>
            <a:r>
              <a:rPr lang="en-US" dirty="0"/>
              <a:t>The  Knowledge Argument</a:t>
            </a:r>
            <a:br>
              <a:rPr lang="en-US" dirty="0"/>
            </a:br>
            <a:endParaRPr lang="en-US" dirty="0"/>
          </a:p>
        </p:txBody>
      </p:sp>
    </p:spTree>
    <p:extLst>
      <p:ext uri="{BB962C8B-B14F-4D97-AF65-F5344CB8AC3E}">
        <p14:creationId xmlns:p14="http://schemas.microsoft.com/office/powerpoint/2010/main" xmlns="" val="122011032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990600"/>
            <a:ext cx="8334374" cy="5196840"/>
          </a:xfrm>
        </p:spPr>
        <p:txBody>
          <a:bodyPr/>
          <a:lstStyle/>
          <a:p>
            <a:r>
              <a:rPr lang="en-US" dirty="0" smtClean="0"/>
              <a:t>The underlying assumption explicit or implied in the knowledge argument debate :</a:t>
            </a:r>
          </a:p>
          <a:p>
            <a:pPr algn="ctr"/>
            <a:endParaRPr lang="en-US" sz="3200" dirty="0" smtClean="0"/>
          </a:p>
          <a:p>
            <a:pPr algn="ctr"/>
            <a:r>
              <a:rPr lang="en-US" sz="3200" dirty="0" smtClean="0"/>
              <a:t>A class of sentences, </a:t>
            </a:r>
          </a:p>
          <a:p>
            <a:pPr algn="ctr"/>
            <a:r>
              <a:rPr lang="en-US" sz="3200" b="1" dirty="0" smtClean="0"/>
              <a:t>true assertions</a:t>
            </a:r>
            <a:r>
              <a:rPr lang="en-US" sz="3200" dirty="0" smtClean="0"/>
              <a:t>,</a:t>
            </a:r>
          </a:p>
          <a:p>
            <a:pPr algn="ctr"/>
            <a:r>
              <a:rPr lang="en-US" sz="3200" dirty="0" smtClean="0"/>
              <a:t> reflect the body of justified  beliefs</a:t>
            </a:r>
          </a:p>
          <a:p>
            <a:pPr algn="ctr"/>
            <a:r>
              <a:rPr lang="en-US" sz="3200" dirty="0" smtClean="0"/>
              <a:t> that compose the body of knowledge.</a:t>
            </a:r>
          </a:p>
          <a:p>
            <a:pPr algn="ctr"/>
            <a:endParaRPr lang="en-US" sz="3200" dirty="0"/>
          </a:p>
          <a:p>
            <a:pPr algn="ctr"/>
            <a:endParaRPr lang="en-US" sz="3200" dirty="0"/>
          </a:p>
        </p:txBody>
      </p:sp>
      <p:sp>
        <p:nvSpPr>
          <p:cNvPr id="3" name="Title 2"/>
          <p:cNvSpPr>
            <a:spLocks noGrp="1"/>
          </p:cNvSpPr>
          <p:nvPr>
            <p:ph type="title"/>
          </p:nvPr>
        </p:nvSpPr>
        <p:spPr/>
        <p:txBody>
          <a:bodyPr>
            <a:normAutofit fontScale="90000"/>
          </a:bodyPr>
          <a:lstStyle/>
          <a:p>
            <a:r>
              <a:rPr lang="en-US" dirty="0"/>
              <a:t>The  Knowledge Argument</a:t>
            </a:r>
            <a:br>
              <a:rPr lang="en-US" dirty="0"/>
            </a:br>
            <a:endParaRPr lang="en-US" dirty="0"/>
          </a:p>
        </p:txBody>
      </p:sp>
    </p:spTree>
    <p:extLst>
      <p:ext uri="{BB962C8B-B14F-4D97-AF65-F5344CB8AC3E}">
        <p14:creationId xmlns:p14="http://schemas.microsoft.com/office/powerpoint/2010/main" xmlns="" val="489804866"/>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85800" y="1905000"/>
            <a:ext cx="7696200" cy="4724400"/>
          </a:xfrm>
        </p:spPr>
        <p:txBody>
          <a:bodyPr>
            <a:normAutofit/>
          </a:bodyPr>
          <a:lstStyle/>
          <a:p>
            <a:r>
              <a:rPr lang="en-US" sz="3600" dirty="0" smtClean="0"/>
              <a:t>The Counting problem</a:t>
            </a:r>
          </a:p>
          <a:p>
            <a:pPr marL="630238" lvl="2" indent="-285750">
              <a:buFont typeface="Wingdings" pitchFamily="2" charset="2"/>
              <a:buChar char="q"/>
            </a:pPr>
            <a:r>
              <a:rPr lang="en-US" sz="2600" dirty="0"/>
              <a:t> </a:t>
            </a:r>
            <a:r>
              <a:rPr lang="en-US" sz="3200" dirty="0" smtClean="0"/>
              <a:t>competing philosophical theories of meaning result in disagreement on the unit of meaning.</a:t>
            </a:r>
          </a:p>
          <a:p>
            <a:pPr marL="630238" lvl="2" indent="-285750">
              <a:buFont typeface="Wingdings" pitchFamily="2" charset="2"/>
              <a:buChar char="q"/>
            </a:pPr>
            <a:endParaRPr lang="en-US" sz="3200" dirty="0" smtClean="0"/>
          </a:p>
          <a:p>
            <a:pPr marL="630238" lvl="2" indent="-285750">
              <a:buFont typeface="Wingdings" pitchFamily="2" charset="2"/>
              <a:buChar char="q"/>
            </a:pPr>
            <a:r>
              <a:rPr lang="en-US" sz="3200" dirty="0" smtClean="0"/>
              <a:t>Some even suggest that meanings ought to be abandoned.</a:t>
            </a:r>
          </a:p>
          <a:p>
            <a:r>
              <a:rPr lang="en-US" dirty="0" smtClean="0"/>
              <a:t>.</a:t>
            </a:r>
            <a:endParaRPr lang="en-US" dirty="0"/>
          </a:p>
        </p:txBody>
      </p:sp>
      <p:sp>
        <p:nvSpPr>
          <p:cNvPr id="3" name="Title 2"/>
          <p:cNvSpPr>
            <a:spLocks noGrp="1"/>
          </p:cNvSpPr>
          <p:nvPr>
            <p:ph type="title"/>
          </p:nvPr>
        </p:nvSpPr>
        <p:spPr/>
        <p:txBody>
          <a:bodyPr/>
          <a:lstStyle/>
          <a:p>
            <a:r>
              <a:rPr lang="en-US" dirty="0"/>
              <a:t>The  Knowledge Argument</a:t>
            </a:r>
          </a:p>
        </p:txBody>
      </p:sp>
    </p:spTree>
    <p:extLst>
      <p:ext uri="{BB962C8B-B14F-4D97-AF65-F5344CB8AC3E}">
        <p14:creationId xmlns:p14="http://schemas.microsoft.com/office/powerpoint/2010/main" xmlns="" val="2021491445"/>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0" y="228600"/>
            <a:ext cx="5747386" cy="762000"/>
          </a:xfrm>
        </p:spPr>
        <p:txBody>
          <a:bodyPr>
            <a:normAutofit/>
          </a:bodyPr>
          <a:lstStyle/>
          <a:p>
            <a:r>
              <a:rPr lang="en-US" dirty="0" smtClean="0"/>
              <a:t>The Knowledge Argument</a:t>
            </a:r>
            <a:endParaRPr lang="en-US" dirty="0"/>
          </a:p>
        </p:txBody>
      </p:sp>
      <p:sp>
        <p:nvSpPr>
          <p:cNvPr id="5" name="Text Placeholder 4"/>
          <p:cNvSpPr>
            <a:spLocks noGrp="1"/>
          </p:cNvSpPr>
          <p:nvPr>
            <p:ph type="body" sz="half" idx="2"/>
          </p:nvPr>
        </p:nvSpPr>
        <p:spPr>
          <a:xfrm>
            <a:off x="352426" y="914400"/>
            <a:ext cx="4524374" cy="5943600"/>
          </a:xfrm>
        </p:spPr>
        <p:txBody>
          <a:bodyPr>
            <a:normAutofit/>
          </a:bodyPr>
          <a:lstStyle/>
          <a:p>
            <a:r>
              <a:rPr lang="en-US" dirty="0"/>
              <a:t>The case of Mary gets its logic going by supposing that there is an easy way to count knowledge. In one column we stack the ‘bits’ of physical knowledge. In the other column we need to stack some other ‘bit’ and label the column, ‘other knowledge’. As long as it looks like there is a possibility to fill the second column with something it won’t matter how we did the individuation and counting </a:t>
            </a:r>
            <a:r>
              <a:rPr lang="en-US" dirty="0" smtClean="0"/>
              <a:t>. It </a:t>
            </a:r>
            <a:r>
              <a:rPr lang="en-US" dirty="0"/>
              <a:t>seems, it will make sense to talk of </a:t>
            </a:r>
            <a:r>
              <a:rPr lang="en-US" dirty="0" smtClean="0"/>
              <a:t>more </a:t>
            </a:r>
            <a:r>
              <a:rPr lang="en-US" dirty="0"/>
              <a:t>knowledge. Our next step, on this picture, might be to ask if the ‘bit’ we’re considering for the second column is a justified, true, belief (+ ) or is in some other sense knowledge. </a:t>
            </a:r>
          </a:p>
        </p:txBody>
      </p:sp>
      <p:graphicFrame>
        <p:nvGraphicFramePr>
          <p:cNvPr id="4" name="Content Placeholder 3"/>
          <p:cNvGraphicFramePr>
            <a:graphicFrameLocks noGrp="1"/>
          </p:cNvGraphicFramePr>
          <p:nvPr>
            <p:ph sz="quarter" idx="14"/>
            <p:extLst>
              <p:ext uri="{D42A27DB-BD31-4B8C-83A1-F6EECF244321}">
                <p14:modId xmlns:p14="http://schemas.microsoft.com/office/powerpoint/2010/main" xmlns="" val="2288910673"/>
              </p:ext>
            </p:extLst>
          </p:nvPr>
        </p:nvGraphicFramePr>
        <p:xfrm>
          <a:off x="4572000" y="1447800"/>
          <a:ext cx="4681538" cy="3967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908478208"/>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1081</TotalTime>
  <Words>1684</Words>
  <Application>Microsoft Office PowerPoint</Application>
  <PresentationFormat>On-screen Show (4:3)</PresentationFormat>
  <Paragraphs>128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Mylar</vt:lpstr>
      <vt:lpstr>Connectionism, Incommensurability and the Knowledge Argument.</vt:lpstr>
      <vt:lpstr>Slide 2</vt:lpstr>
      <vt:lpstr>  Three Lines of Thought</vt:lpstr>
      <vt:lpstr>Merging three lines of thought</vt:lpstr>
      <vt:lpstr>The  Knowledge Argument </vt:lpstr>
      <vt:lpstr>The  Knowledge Argument </vt:lpstr>
      <vt:lpstr>The  Knowledge Argument </vt:lpstr>
      <vt:lpstr>The  Knowledge Argument</vt:lpstr>
      <vt:lpstr>The Knowledge Argument</vt:lpstr>
      <vt:lpstr>The Knowledge Argument</vt:lpstr>
      <vt:lpstr>Scientific naturalism and the connectionist program </vt:lpstr>
      <vt:lpstr>Scientific naturalism and the connectionist program </vt:lpstr>
      <vt:lpstr>The Affect-Reason-Utility Programs (ARU)</vt:lpstr>
      <vt:lpstr>The Affect-Reason-Utility Programs (ARU)</vt:lpstr>
      <vt:lpstr>The Affect-Reason-Utility Programs (ARU)</vt:lpstr>
      <vt:lpstr>The Affect-Reason-Utility Programs (ARU)</vt:lpstr>
      <vt:lpstr>The Affect-Reason-Utility Programs (ARU)</vt:lpstr>
      <vt:lpstr>The Affect-Reason-Utility Programs (ARU)</vt:lpstr>
      <vt:lpstr>Incommensurability </vt:lpstr>
      <vt:lpstr>Incommensurability </vt:lpstr>
      <vt:lpstr>Slide 21</vt:lpstr>
      <vt:lpstr>Incommensurability </vt:lpstr>
      <vt:lpstr>Conclusions  further thoughts</vt:lpstr>
      <vt:lpstr>Some practical outcomes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WmA-2</dc:creator>
  <cp:lastModifiedBy>Lone Star College-Tomball</cp:lastModifiedBy>
  <cp:revision>65</cp:revision>
  <dcterms:created xsi:type="dcterms:W3CDTF">2012-08-22T16:28:27Z</dcterms:created>
  <dcterms:modified xsi:type="dcterms:W3CDTF">2012-12-04T16:57:04Z</dcterms:modified>
</cp:coreProperties>
</file>